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1"/>
  </p:notesMasterIdLst>
  <p:handoutMasterIdLst>
    <p:handoutMasterId r:id="rId22"/>
  </p:handoutMasterIdLst>
  <p:sldIdLst>
    <p:sldId id="350" r:id="rId5"/>
    <p:sldId id="361" r:id="rId6"/>
    <p:sldId id="365" r:id="rId7"/>
    <p:sldId id="367" r:id="rId8"/>
    <p:sldId id="369" r:id="rId9"/>
    <p:sldId id="384" r:id="rId10"/>
    <p:sldId id="376" r:id="rId11"/>
    <p:sldId id="383" r:id="rId12"/>
    <p:sldId id="385" r:id="rId13"/>
    <p:sldId id="390" r:id="rId14"/>
    <p:sldId id="382" r:id="rId15"/>
    <p:sldId id="368" r:id="rId16"/>
    <p:sldId id="386" r:id="rId17"/>
    <p:sldId id="387" r:id="rId18"/>
    <p:sldId id="388" r:id="rId19"/>
    <p:sldId id="34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9379DC-A50B-15AA-0F5E-06C0E9380D6F}" v="28" dt="2023-12-04T06:48:41.348"/>
    <p1510:client id="{FA58A693-50B3-437E-AD52-B88D40E35526}" v="3" dt="2020-10-14T20:04:43.387"/>
    <p1510:client id="{FF5765A8-F177-4D30-A511-05874B6C5555}" v="1602" dt="2023-12-06T08:59:08.4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6" autoAdjust="0"/>
    <p:restoredTop sz="95226" autoAdjust="0"/>
  </p:normalViewPr>
  <p:slideViewPr>
    <p:cSldViewPr snapToGrid="0">
      <p:cViewPr varScale="1">
        <p:scale>
          <a:sx n="75" d="100"/>
          <a:sy n="75" d="100"/>
        </p:scale>
        <p:origin x="1310" y="5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dirty="0"/>
              <a:t>Click to edit </a:t>
            </a:r>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dirty="0"/>
              <a:t>Click to edit </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dirty="0"/>
              <a:t>Click to edit</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dirty="0"/>
              <a:t>Click to edit</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dirty="0"/>
              <a:t>Click to edit</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dirty="0"/>
              <a:t>Click to edit</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dirty="0"/>
              <a:t>Click to edit</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r>
              <a:rPr lang="en-US"/>
              <a:t>Annual Review</a:t>
            </a:r>
            <a:endParaRPr lang="en-US" b="0" dirty="0"/>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dirty="0"/>
              <a:t>Click to edit </a:t>
            </a:r>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 </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 </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 </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r>
              <a:rPr lang="en-US"/>
              <a:t>Annual Review</a:t>
            </a:r>
            <a:endParaRPr lang="en-US" b="0" dirty="0"/>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dirty="0"/>
              <a:t>Click to edit </a:t>
            </a:r>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dirty="0"/>
              <a:t>Click to edit </a:t>
            </a:r>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dirty="0"/>
              <a:t>Click to edit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endParaRPr lang="en-US" dirty="0"/>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dirty="0"/>
              <a:t>Click to edit</a:t>
            </a:r>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dirty="0"/>
              <a:t>Click icon to add picture</a:t>
            </a:r>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dirty="0"/>
              <a:t>Click to edit </a:t>
            </a:r>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dirty="0"/>
              <a:t>Click icon to add picture</a:t>
            </a:r>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dirty="0"/>
              <a:t>Click icon to add picture</a:t>
            </a:r>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dirty="0"/>
              <a:t>Click icon to add picture</a:t>
            </a:r>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dirty="0"/>
              <a:t>Click to edit </a:t>
            </a:r>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dirty="0"/>
              <a:t>Click to edit </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dirty="0"/>
              <a:t>Click to edit </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dirty="0"/>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December 6, 2023</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ata.cityofdenton.com/dataset/crime-dataset" TargetMode="External"/><Relationship Id="rId2" Type="http://schemas.openxmlformats.org/officeDocument/2006/relationships/hyperlink" Target="https://data.cityofdenton.com/dataset/denton-crime-data"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097179" y="2126765"/>
            <a:ext cx="5491571" cy="1514019"/>
          </a:xfrm>
        </p:spPr>
        <p:txBody>
          <a:bodyPr/>
          <a:lstStyle/>
          <a:p>
            <a:r>
              <a:rPr lang="en-US" dirty="0"/>
              <a:t>Crime &amp; Safety</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2128086"/>
          </a:xfrm>
        </p:spPr>
        <p:txBody>
          <a:bodyPr vert="horz" lIns="0" tIns="0" rIns="0" bIns="0" rtlCol="0" anchor="t">
            <a:noAutofit/>
          </a:bodyPr>
          <a:lstStyle/>
          <a:p>
            <a:r>
              <a:rPr lang="en-US" b="1" dirty="0"/>
              <a:t>Group 14</a:t>
            </a:r>
          </a:p>
          <a:p>
            <a:r>
              <a:rPr lang="en-US" sz="1400" b="1" dirty="0"/>
              <a:t>Kavya </a:t>
            </a:r>
            <a:r>
              <a:rPr lang="en-US" sz="1400" b="1" dirty="0" err="1"/>
              <a:t>Gundla</a:t>
            </a:r>
            <a:endParaRPr lang="en-US" sz="1400" b="1" dirty="0"/>
          </a:p>
          <a:p>
            <a:r>
              <a:rPr lang="en-US" sz="1400" b="1" dirty="0"/>
              <a:t>Sai Priya </a:t>
            </a:r>
            <a:r>
              <a:rPr lang="en-US" sz="1400" b="1" dirty="0" err="1"/>
              <a:t>Nallamala</a:t>
            </a:r>
            <a:endParaRPr lang="en-US" sz="1400" b="1" dirty="0"/>
          </a:p>
          <a:p>
            <a:r>
              <a:rPr lang="en-US" sz="1400" b="1" dirty="0"/>
              <a:t>Anirudh Muppidi</a:t>
            </a:r>
          </a:p>
          <a:p>
            <a:r>
              <a:rPr lang="en-US" sz="1400" b="1" dirty="0"/>
              <a:t>Sai Krishna </a:t>
            </a:r>
            <a:r>
              <a:rPr lang="en-US" sz="1400" b="1" dirty="0" err="1"/>
              <a:t>Kakollu</a:t>
            </a:r>
            <a:endParaRPr lang="en-US" sz="1400" b="1" dirty="0"/>
          </a:p>
          <a:p>
            <a:r>
              <a:rPr lang="en-US" sz="1400" b="1" dirty="0"/>
              <a:t>Sashi Kiran Maddineni</a:t>
            </a:r>
          </a:p>
          <a:p>
            <a:r>
              <a:rPr lang="en-US" sz="1400" b="1" dirty="0"/>
              <a:t>Mushfiq Hussain</a:t>
            </a:r>
          </a:p>
          <a:p>
            <a:endParaRPr lang="en-US" sz="1400" dirty="0"/>
          </a:p>
          <a:p>
            <a:endParaRPr lang="en-US" sz="1600" dirty="0"/>
          </a:p>
          <a:p>
            <a:endParaRPr lang="en-US" sz="1600" dirty="0"/>
          </a:p>
          <a:p>
            <a:endParaRPr lang="en-US" dirty="0"/>
          </a:p>
          <a:p>
            <a:endParaRPr lang="en-US"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9C18-B440-7B67-DEF1-C006F95E1AD9}"/>
              </a:ext>
            </a:extLst>
          </p:cNvPr>
          <p:cNvSpPr>
            <a:spLocks noGrp="1"/>
          </p:cNvSpPr>
          <p:nvPr>
            <p:ph type="title"/>
          </p:nvPr>
        </p:nvSpPr>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17C86763-082B-C392-667E-C4459A56F79A}"/>
              </a:ext>
            </a:extLst>
          </p:cNvPr>
          <p:cNvSpPr>
            <a:spLocks noGrp="1"/>
          </p:cNvSpPr>
          <p:nvPr>
            <p:ph type="body" sz="quarter" idx="10"/>
          </p:nvPr>
        </p:nvSpPr>
        <p:spPr>
          <a:xfrm>
            <a:off x="971550" y="2296160"/>
            <a:ext cx="8385810" cy="3789680"/>
          </a:xfrm>
        </p:spPr>
        <p:txBody>
          <a:bodyPr/>
          <a:lstStyle/>
          <a:p>
            <a:pPr algn="just"/>
            <a:r>
              <a:rPr lang="en-US" dirty="0">
                <a:latin typeface="Calibri" panose="020F0502020204030204" pitchFamily="34" charset="0"/>
                <a:cs typeface="Calibri" panose="020F0502020204030204" pitchFamily="34" charset="0"/>
              </a:rPr>
              <a:t>Using the BigQuery and hive &amp; spark, we executed different queries and achieved many insights from both the datasets.</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More than 9065 simple assault crimes were occurred in 2008-2019 time period.</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It was also observed that from 2019 to the current date, simple assault cases are 5729 which is almost more than half of the previous decade, so, it seems like there is increase in the simple assault crimes.</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16893 crimes were occurred in between 2019 to the current data at Residence/Home and then 9282 crimes were at the Highway/Road/Alley/Street. But for the static dataset, we found that 44279 crimes were reported from the residence/ home. It can be said that most of the residential neighborhoods in Denton need to be careful.</a:t>
            </a:r>
            <a:endParaRPr lang="en-IN" dirty="0">
              <a:latin typeface="Calibri" panose="020F0502020204030204" pitchFamily="34" charset="0"/>
              <a:cs typeface="Calibri" panose="020F0502020204030204" pitchFamily="34" charset="0"/>
            </a:endParaRPr>
          </a:p>
          <a:p>
            <a:pPr algn="just"/>
            <a:r>
              <a:rPr lang="en-IN" dirty="0">
                <a:latin typeface="Calibri" panose="020F0502020204030204" pitchFamily="34" charset="0"/>
                <a:cs typeface="Calibri" panose="020F0502020204030204" pitchFamily="34" charset="0"/>
              </a:rPr>
              <a:t>All these insights we got from the querying can be helpful to data scientist/ analysts to carry out the Data Analysis, Data Visualization and Interpretation phases of the data life cycle for further analysis.</a:t>
            </a:r>
            <a:endParaRPr lang="en-US" dirty="0">
              <a:latin typeface="Calibri" panose="020F0502020204030204" pitchFamily="34" charset="0"/>
              <a:cs typeface="Calibri" panose="020F0502020204030204" pitchFamily="34" charset="0"/>
            </a:endParaRPr>
          </a:p>
        </p:txBody>
      </p:sp>
      <p:sp>
        <p:nvSpPr>
          <p:cNvPr id="13" name="Footer Placeholder 12">
            <a:extLst>
              <a:ext uri="{FF2B5EF4-FFF2-40B4-BE49-F238E27FC236}">
                <a16:creationId xmlns:a16="http://schemas.microsoft.com/office/drawing/2014/main" id="{56EF96E8-D6EA-1406-47B2-BA113E9A8A0D}"/>
              </a:ext>
            </a:extLst>
          </p:cNvPr>
          <p:cNvSpPr>
            <a:spLocks noGrp="1"/>
          </p:cNvSpPr>
          <p:nvPr>
            <p:ph type="ftr" sz="quarter" idx="22"/>
          </p:nvPr>
        </p:nvSpPr>
        <p:spPr/>
        <p:txBody>
          <a:bodyPr/>
          <a:lstStyle/>
          <a:p>
            <a:r>
              <a:rPr lang="en-US"/>
              <a:t>Annual Review</a:t>
            </a:r>
            <a:endParaRPr lang="en-US" b="0" dirty="0"/>
          </a:p>
        </p:txBody>
      </p:sp>
      <p:sp>
        <p:nvSpPr>
          <p:cNvPr id="14" name="Slide Number Placeholder 13">
            <a:extLst>
              <a:ext uri="{FF2B5EF4-FFF2-40B4-BE49-F238E27FC236}">
                <a16:creationId xmlns:a16="http://schemas.microsoft.com/office/drawing/2014/main" id="{FD436759-4182-EEF4-BF3E-5C56962AA38C}"/>
              </a:ext>
            </a:extLst>
          </p:cNvPr>
          <p:cNvSpPr>
            <a:spLocks noGrp="1"/>
          </p:cNvSpPr>
          <p:nvPr>
            <p:ph type="sldNum" sz="quarter" idx="23"/>
          </p:nvPr>
        </p:nvSpPr>
        <p:spPr/>
        <p:txBody>
          <a:bodyPr/>
          <a:lstStyle/>
          <a:p>
            <a:fld id="{294A09A9-5501-47C1-A89A-A340965A2BE2}" type="slidenum">
              <a:rPr lang="en-US" smtClean="0"/>
              <a:pPr/>
              <a:t>10</a:t>
            </a:fld>
            <a:endParaRPr lang="en-US" dirty="0">
              <a:latin typeface="+mn-lt"/>
            </a:endParaRPr>
          </a:p>
        </p:txBody>
      </p:sp>
    </p:spTree>
    <p:extLst>
      <p:ext uri="{BB962C8B-B14F-4D97-AF65-F5344CB8AC3E}">
        <p14:creationId xmlns:p14="http://schemas.microsoft.com/office/powerpoint/2010/main" val="107882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a:xfrm>
            <a:off x="964023" y="879063"/>
            <a:ext cx="5818931" cy="695529"/>
          </a:xfrm>
        </p:spPr>
        <p:txBody>
          <a:bodyPr/>
          <a:lstStyle/>
          <a:p>
            <a:r>
              <a:rPr lang="en-US" dirty="0"/>
              <a:t>Hadoop - </a:t>
            </a:r>
            <a:r>
              <a:rPr lang="en-US" dirty="0" err="1"/>
              <a:t>Dataproc</a:t>
            </a: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3"/>
          </p:nvPr>
        </p:nvSpPr>
        <p:spPr/>
        <p:txBody>
          <a:bodyPr/>
          <a:lstStyle/>
          <a:p>
            <a:fld id="{294A09A9-5501-47C1-A89A-A340965A2BE2}" type="slidenum">
              <a:rPr lang="en-US" smtClean="0"/>
              <a:pPr/>
              <a:t>11</a:t>
            </a:fld>
            <a:endParaRPr lang="en-US" dirty="0">
              <a:latin typeface="+mn-lt"/>
            </a:endParaRP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8374" y="2006499"/>
            <a:ext cx="10064751" cy="378188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latin typeface="Calibri"/>
                <a:ea typeface="+mn-lt"/>
                <a:cs typeface="+mn-lt"/>
              </a:rPr>
              <a:t>We created a </a:t>
            </a:r>
            <a:r>
              <a:rPr lang="en-US" sz="1800" b="1" dirty="0" err="1">
                <a:solidFill>
                  <a:schemeClr val="accent1">
                    <a:lumMod val="50000"/>
                  </a:schemeClr>
                </a:solidFill>
                <a:latin typeface="Calibri"/>
                <a:ea typeface="+mn-lt"/>
                <a:cs typeface="+mn-lt"/>
              </a:rPr>
              <a:t>dataproc</a:t>
            </a:r>
            <a:r>
              <a:rPr lang="en-US" sz="1800" b="1" dirty="0">
                <a:solidFill>
                  <a:schemeClr val="accent1">
                    <a:lumMod val="50000"/>
                  </a:schemeClr>
                </a:solidFill>
                <a:latin typeface="Calibri"/>
                <a:ea typeface="+mn-lt"/>
                <a:cs typeface="+mn-lt"/>
              </a:rPr>
              <a:t> Hadoop cluster</a:t>
            </a:r>
            <a:r>
              <a:rPr lang="en-US" sz="1800" dirty="0">
                <a:latin typeface="Calibri"/>
                <a:ea typeface="+mn-lt"/>
                <a:cs typeface="+mn-lt"/>
              </a:rPr>
              <a:t> in GCP and by using SSH browser, we copied the datasets that were stored in the GCP buckets to HDFS.</a:t>
            </a:r>
            <a:endParaRPr lang="en-US" sz="1800" dirty="0">
              <a:latin typeface="Calibri"/>
            </a:endParaRPr>
          </a:p>
          <a:p>
            <a:pPr marL="0" indent="0">
              <a:buNone/>
            </a:pPr>
            <a:endParaRPr lang="en-US" sz="1800" dirty="0">
              <a:latin typeface="Calibri"/>
              <a:cs typeface="Calibri"/>
            </a:endParaRPr>
          </a:p>
          <a:p>
            <a:pPr marL="0" indent="0">
              <a:buNone/>
            </a:pPr>
            <a:endParaRPr lang="en-US" sz="1800" dirty="0">
              <a:latin typeface="Calibri"/>
              <a:cs typeface="Calibri"/>
            </a:endParaRPr>
          </a:p>
          <a:p>
            <a:pPr marL="285750" indent="-285750"/>
            <a:endParaRPr lang="en-US" sz="1600" dirty="0">
              <a:latin typeface="Calibri"/>
              <a:cs typeface="Calibri"/>
            </a:endParaRPr>
          </a:p>
          <a:p>
            <a:pPr marL="0" indent="0">
              <a:buNone/>
            </a:pPr>
            <a:r>
              <a:rPr lang="en-US" sz="1400" dirty="0"/>
              <a:t>'</a:t>
            </a:r>
          </a:p>
          <a:p>
            <a:endParaRPr lang="en-US" dirty="0"/>
          </a:p>
          <a:p>
            <a:endParaRPr lang="en-US" dirty="0"/>
          </a:p>
          <a:p>
            <a:endParaRPr lang="en-US" dirty="0"/>
          </a:p>
          <a:p>
            <a:endParaRPr lang="en-US" dirty="0"/>
          </a:p>
        </p:txBody>
      </p:sp>
      <p:pic>
        <p:nvPicPr>
          <p:cNvPr id="2" name="Picture 1" descr="A screenshot of a computer&#10;&#10;Description automatically generated">
            <a:extLst>
              <a:ext uri="{FF2B5EF4-FFF2-40B4-BE49-F238E27FC236}">
                <a16:creationId xmlns:a16="http://schemas.microsoft.com/office/drawing/2014/main" id="{439E11D5-F434-87C9-A4AD-3E75B2C8DF84}"/>
              </a:ext>
            </a:extLst>
          </p:cNvPr>
          <p:cNvPicPr>
            <a:picLocks noChangeAspect="1"/>
          </p:cNvPicPr>
          <p:nvPr/>
        </p:nvPicPr>
        <p:blipFill rotWithShape="1">
          <a:blip r:embed="rId2"/>
          <a:srcRect t="68138" r="16834" b="6921"/>
          <a:stretch/>
        </p:blipFill>
        <p:spPr>
          <a:xfrm>
            <a:off x="1162243" y="2899833"/>
            <a:ext cx="9549387" cy="2057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1935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a:xfrm>
            <a:off x="964023" y="879063"/>
            <a:ext cx="10821961" cy="718620"/>
          </a:xfrm>
        </p:spPr>
        <p:txBody>
          <a:bodyPr>
            <a:normAutofit/>
          </a:bodyPr>
          <a:lstStyle/>
          <a:p>
            <a:r>
              <a:rPr lang="en-US" sz="3600" dirty="0"/>
              <a:t>Hive &amp; Spark Comparison</a:t>
            </a: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3"/>
          </p:nvPr>
        </p:nvSpPr>
        <p:spPr/>
        <p:txBody>
          <a:bodyPr/>
          <a:lstStyle/>
          <a:p>
            <a:fld id="{294A09A9-5501-47C1-A89A-A340965A2BE2}" type="slidenum">
              <a:rPr lang="en-US" smtClean="0"/>
              <a:pPr/>
              <a:t>12</a:t>
            </a:fld>
            <a:endParaRPr lang="en-US" dirty="0">
              <a:latin typeface="+mn-lt"/>
            </a:endParaRP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8374" y="1390742"/>
            <a:ext cx="10064751" cy="398200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Calibri"/>
              <a:ea typeface="+mn-lt"/>
              <a:cs typeface="+mn-lt"/>
            </a:endParaRPr>
          </a:p>
          <a:p>
            <a:pPr marL="285750" indent="-285750"/>
            <a:r>
              <a:rPr lang="en-US" sz="1800" dirty="0">
                <a:latin typeface="Calibri"/>
                <a:ea typeface="+mn-lt"/>
                <a:cs typeface="+mn-lt"/>
              </a:rPr>
              <a:t>After starting the beeline interface , we executed some Hive commands and a query ' select * from crimes_4 LIMIT 1'. We observed that the time taken by </a:t>
            </a:r>
            <a:r>
              <a:rPr lang="en-US" sz="1800" b="1" dirty="0">
                <a:solidFill>
                  <a:schemeClr val="accent1">
                    <a:lumMod val="50000"/>
                  </a:schemeClr>
                </a:solidFill>
                <a:latin typeface="Calibri"/>
                <a:ea typeface="+mn-lt"/>
                <a:cs typeface="+mn-lt"/>
              </a:rPr>
              <a:t>Hive</a:t>
            </a:r>
            <a:r>
              <a:rPr lang="en-US" sz="1800" dirty="0">
                <a:latin typeface="Calibri"/>
                <a:ea typeface="+mn-lt"/>
                <a:cs typeface="+mn-lt"/>
              </a:rPr>
              <a:t> to execute this query is </a:t>
            </a:r>
            <a:r>
              <a:rPr lang="en-US" sz="1800" b="1" dirty="0">
                <a:solidFill>
                  <a:schemeClr val="tx2"/>
                </a:solidFill>
                <a:latin typeface="Calibri"/>
                <a:ea typeface="+mn-lt"/>
                <a:cs typeface="+mn-lt"/>
              </a:rPr>
              <a:t>6.068 s</a:t>
            </a:r>
            <a:r>
              <a:rPr lang="en-US" sz="1800" dirty="0">
                <a:latin typeface="Calibri"/>
                <a:ea typeface="+mn-lt"/>
                <a:cs typeface="+mn-lt"/>
              </a:rPr>
              <a:t>.</a:t>
            </a:r>
            <a:endParaRPr lang="en-US" dirty="0"/>
          </a:p>
          <a:p>
            <a:pPr marL="285750" indent="-285750"/>
            <a:endParaRPr lang="en-US" sz="1600" b="1" dirty="0">
              <a:solidFill>
                <a:srgbClr val="7CA655"/>
              </a:solidFill>
              <a:latin typeface="Calibri"/>
              <a:cs typeface="Calibri"/>
            </a:endParaRPr>
          </a:p>
          <a:p>
            <a:pPr marL="0" indent="0">
              <a:buNone/>
            </a:pPr>
            <a:r>
              <a:rPr lang="en-US" sz="1400" dirty="0"/>
              <a:t>'</a:t>
            </a:r>
          </a:p>
          <a:p>
            <a:endParaRPr lang="en-US" dirty="0"/>
          </a:p>
          <a:p>
            <a:endParaRPr lang="en-US" dirty="0"/>
          </a:p>
          <a:p>
            <a:endParaRPr lang="en-US" dirty="0"/>
          </a:p>
          <a:p>
            <a:endParaRPr lang="en-US" dirty="0"/>
          </a:p>
        </p:txBody>
      </p:sp>
      <p:pic>
        <p:nvPicPr>
          <p:cNvPr id="2" name="Picture 1" descr="A screenshot of a computer&#10;&#10;Description automatically generated">
            <a:extLst>
              <a:ext uri="{FF2B5EF4-FFF2-40B4-BE49-F238E27FC236}">
                <a16:creationId xmlns:a16="http://schemas.microsoft.com/office/drawing/2014/main" id="{4E60233E-1673-55D0-36C4-F27C46653529}"/>
              </a:ext>
            </a:extLst>
          </p:cNvPr>
          <p:cNvPicPr>
            <a:picLocks noChangeAspect="1"/>
          </p:cNvPicPr>
          <p:nvPr/>
        </p:nvPicPr>
        <p:blipFill rotWithShape="1">
          <a:blip r:embed="rId2"/>
          <a:srcRect t="20628" r="505" b="6054"/>
          <a:stretch/>
        </p:blipFill>
        <p:spPr>
          <a:xfrm>
            <a:off x="600363" y="2476498"/>
            <a:ext cx="5395579" cy="3691725"/>
          </a:xfrm>
          <a:prstGeom prst="rect">
            <a:avLst/>
          </a:prstGeom>
          <a:ln>
            <a:solidFill>
              <a:srgbClr val="002060"/>
            </a:solidFill>
          </a:ln>
          <a:effectLst>
            <a:outerShdw blurRad="292100" dist="139700" dir="2700000" algn="tl" rotWithShape="0">
              <a:srgbClr val="333333">
                <a:alpha val="65000"/>
              </a:srgbClr>
            </a:outerShdw>
          </a:effectLst>
        </p:spPr>
      </p:pic>
      <p:pic>
        <p:nvPicPr>
          <p:cNvPr id="6" name="Picture 5" descr="A screenshot of a computer&#10;&#10;Description automatically generated">
            <a:extLst>
              <a:ext uri="{FF2B5EF4-FFF2-40B4-BE49-F238E27FC236}">
                <a16:creationId xmlns:a16="http://schemas.microsoft.com/office/drawing/2014/main" id="{3564C52F-3312-ECD0-870F-96EE9084D611}"/>
              </a:ext>
            </a:extLst>
          </p:cNvPr>
          <p:cNvPicPr>
            <a:picLocks noChangeAspect="1"/>
          </p:cNvPicPr>
          <p:nvPr/>
        </p:nvPicPr>
        <p:blipFill rotWithShape="1">
          <a:blip r:embed="rId3"/>
          <a:srcRect l="240" t="83297" r="56845" b="5014"/>
          <a:stretch/>
        </p:blipFill>
        <p:spPr>
          <a:xfrm>
            <a:off x="6096002" y="2474093"/>
            <a:ext cx="5479171" cy="1529718"/>
          </a:xfrm>
          <a:prstGeom prst="rect">
            <a:avLst/>
          </a:prstGeom>
          <a:ln>
            <a:solidFill>
              <a:srgbClr val="002060"/>
            </a:solid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6F7CC99-488D-8CC8-B919-C07FC214EBE6}"/>
              </a:ext>
            </a:extLst>
          </p:cNvPr>
          <p:cNvSpPr txBox="1"/>
          <p:nvPr/>
        </p:nvSpPr>
        <p:spPr>
          <a:xfrm>
            <a:off x="6280727" y="4402666"/>
            <a:ext cx="5003030"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For</a:t>
            </a:r>
            <a:r>
              <a:rPr lang="en-US" dirty="0">
                <a:latin typeface="Calibri"/>
                <a:ea typeface="+mn-lt"/>
                <a:cs typeface="+mn-lt"/>
              </a:rPr>
              <a:t> first query , </a:t>
            </a:r>
            <a:r>
              <a:rPr lang="en-US" b="1" dirty="0">
                <a:solidFill>
                  <a:schemeClr val="accent1">
                    <a:lumMod val="50000"/>
                  </a:schemeClr>
                </a:solidFill>
                <a:latin typeface="Calibri"/>
                <a:ea typeface="+mn-lt"/>
                <a:cs typeface="+mn-lt"/>
              </a:rPr>
              <a:t>Spark</a:t>
            </a:r>
            <a:r>
              <a:rPr lang="en-US" dirty="0">
                <a:latin typeface="Calibri"/>
                <a:ea typeface="+mn-lt"/>
                <a:cs typeface="+mn-lt"/>
              </a:rPr>
              <a:t> took </a:t>
            </a:r>
            <a:r>
              <a:rPr lang="en-US" b="1" dirty="0">
                <a:solidFill>
                  <a:schemeClr val="tx2"/>
                </a:solidFill>
                <a:latin typeface="Calibri"/>
                <a:ea typeface="+mn-lt"/>
                <a:cs typeface="+mn-lt"/>
              </a:rPr>
              <a:t>0.324 seconds</a:t>
            </a:r>
            <a:r>
              <a:rPr lang="en-US" dirty="0">
                <a:latin typeface="Calibri"/>
                <a:ea typeface="+mn-lt"/>
                <a:cs typeface="+mn-lt"/>
              </a:rPr>
              <a:t> to execute and provide results.</a:t>
            </a:r>
            <a:endParaRPr lang="en-US" dirty="0">
              <a:latin typeface="Calibri"/>
            </a:endParaRPr>
          </a:p>
        </p:txBody>
      </p:sp>
    </p:spTree>
    <p:extLst>
      <p:ext uri="{BB962C8B-B14F-4D97-AF65-F5344CB8AC3E}">
        <p14:creationId xmlns:p14="http://schemas.microsoft.com/office/powerpoint/2010/main" val="435016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a:xfrm>
            <a:off x="964023" y="879063"/>
            <a:ext cx="10821961" cy="718620"/>
          </a:xfrm>
        </p:spPr>
        <p:txBody>
          <a:bodyPr>
            <a:normAutofit/>
          </a:bodyPr>
          <a:lstStyle/>
          <a:p>
            <a:r>
              <a:rPr lang="en-US" sz="3600" dirty="0"/>
              <a:t>Hive &amp; Spark Comparison</a:t>
            </a: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3"/>
          </p:nvPr>
        </p:nvSpPr>
        <p:spPr/>
        <p:txBody>
          <a:bodyPr/>
          <a:lstStyle/>
          <a:p>
            <a:fld id="{294A09A9-5501-47C1-A89A-A340965A2BE2}" type="slidenum">
              <a:rPr lang="en-US" smtClean="0"/>
              <a:pPr/>
              <a:t>13</a:t>
            </a:fld>
            <a:endParaRPr lang="en-US" dirty="0">
              <a:latin typeface="+mn-lt"/>
            </a:endParaRP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8374" y="1390741"/>
            <a:ext cx="10064751" cy="4105161"/>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latin typeface="Calibri"/>
              <a:ea typeface="+mn-lt"/>
              <a:cs typeface="+mn-lt"/>
            </a:endParaRPr>
          </a:p>
          <a:p>
            <a:pPr marL="285750" indent="-285750"/>
            <a:r>
              <a:rPr lang="en-US" sz="1800" dirty="0">
                <a:latin typeface="Calibri"/>
                <a:ea typeface="+mn-lt"/>
                <a:cs typeface="+mn-lt"/>
              </a:rPr>
              <a:t>We performed another query ' select * from crimes_4 LIMIT 5 ' and </a:t>
            </a:r>
            <a:r>
              <a:rPr lang="en-US" sz="1800" b="1" dirty="0">
                <a:solidFill>
                  <a:schemeClr val="accent1">
                    <a:lumMod val="50000"/>
                  </a:schemeClr>
                </a:solidFill>
                <a:latin typeface="Calibri"/>
                <a:ea typeface="+mn-lt"/>
                <a:cs typeface="+mn-lt"/>
              </a:rPr>
              <a:t>Hive</a:t>
            </a:r>
            <a:r>
              <a:rPr lang="en-US" sz="1800" dirty="0">
                <a:latin typeface="Calibri"/>
                <a:ea typeface="+mn-lt"/>
                <a:cs typeface="+mn-lt"/>
              </a:rPr>
              <a:t> took </a:t>
            </a:r>
            <a:r>
              <a:rPr lang="en-US" sz="1800" b="1" dirty="0">
                <a:solidFill>
                  <a:schemeClr val="tx2"/>
                </a:solidFill>
                <a:latin typeface="Calibri"/>
                <a:ea typeface="+mn-lt"/>
                <a:cs typeface="+mn-lt"/>
              </a:rPr>
              <a:t>5.423s</a:t>
            </a:r>
            <a:r>
              <a:rPr lang="en-US" sz="1800" dirty="0">
                <a:latin typeface="Calibri"/>
                <a:ea typeface="+mn-lt"/>
                <a:cs typeface="+mn-lt"/>
              </a:rPr>
              <a:t> to execute this query and provide the first 4 rows of the dataset.</a:t>
            </a:r>
            <a:endParaRPr lang="en-US" dirty="0">
              <a:latin typeface="Calibri"/>
              <a:ea typeface="+mn-lt"/>
              <a:cs typeface="+mn-lt"/>
            </a:endParaRPr>
          </a:p>
          <a:p>
            <a:pPr marL="285750" indent="-285750"/>
            <a:endParaRPr lang="en-US" sz="1600" b="1" dirty="0">
              <a:solidFill>
                <a:schemeClr val="tx2"/>
              </a:solidFill>
              <a:latin typeface="Calibri"/>
              <a:cs typeface="Calibri"/>
            </a:endParaRPr>
          </a:p>
          <a:p>
            <a:pPr marL="0" indent="0">
              <a:buNone/>
            </a:pPr>
            <a:r>
              <a:rPr lang="en-US" sz="1400" dirty="0"/>
              <a:t>'</a:t>
            </a:r>
          </a:p>
          <a:p>
            <a:endParaRPr lang="en-US" dirty="0"/>
          </a:p>
          <a:p>
            <a:endParaRPr lang="en-US" dirty="0"/>
          </a:p>
          <a:p>
            <a:endParaRPr lang="en-US" dirty="0"/>
          </a:p>
          <a:p>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C80D6E0E-9172-B221-698D-66BAE9361017}"/>
              </a:ext>
            </a:extLst>
          </p:cNvPr>
          <p:cNvPicPr>
            <a:picLocks noChangeAspect="1"/>
          </p:cNvPicPr>
          <p:nvPr/>
        </p:nvPicPr>
        <p:blipFill rotWithShape="1">
          <a:blip r:embed="rId2"/>
          <a:srcRect t="13344" r="8770" b="6260"/>
          <a:stretch/>
        </p:blipFill>
        <p:spPr>
          <a:xfrm>
            <a:off x="546486" y="2461106"/>
            <a:ext cx="5371809" cy="3756165"/>
          </a:xfrm>
          <a:prstGeom prst="rect">
            <a:avLst/>
          </a:prstGeom>
          <a:ln>
            <a:solidFill>
              <a:srgbClr val="002060"/>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FEC6E6F-AB1D-CC4C-194C-63413C663CF5}"/>
              </a:ext>
            </a:extLst>
          </p:cNvPr>
          <p:cNvPicPr>
            <a:picLocks noChangeAspect="1"/>
          </p:cNvPicPr>
          <p:nvPr/>
        </p:nvPicPr>
        <p:blipFill rotWithShape="1">
          <a:blip r:embed="rId3"/>
          <a:srcRect t="63348" r="31985" b="10407"/>
          <a:stretch/>
        </p:blipFill>
        <p:spPr>
          <a:xfrm>
            <a:off x="6096001" y="2461106"/>
            <a:ext cx="5777965" cy="1630730"/>
          </a:xfrm>
          <a:prstGeom prst="rect">
            <a:avLst/>
          </a:prstGeom>
          <a:ln>
            <a:solidFill>
              <a:srgbClr val="002060"/>
            </a:solid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5517A9F-9602-7931-2753-78248E5CC850}"/>
              </a:ext>
            </a:extLst>
          </p:cNvPr>
          <p:cNvSpPr txBox="1"/>
          <p:nvPr/>
        </p:nvSpPr>
        <p:spPr>
          <a:xfrm>
            <a:off x="6373090" y="4756727"/>
            <a:ext cx="5264727"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For</a:t>
            </a:r>
            <a:r>
              <a:rPr lang="en-US" dirty="0">
                <a:latin typeface="Calibri"/>
                <a:ea typeface="+mn-lt"/>
                <a:cs typeface="+mn-lt"/>
              </a:rPr>
              <a:t> second query, </a:t>
            </a:r>
            <a:r>
              <a:rPr lang="en-US" b="1" dirty="0">
                <a:solidFill>
                  <a:schemeClr val="accent1">
                    <a:lumMod val="50000"/>
                  </a:schemeClr>
                </a:solidFill>
                <a:latin typeface="Calibri"/>
                <a:ea typeface="+mn-lt"/>
                <a:cs typeface="+mn-lt"/>
              </a:rPr>
              <a:t>spark</a:t>
            </a:r>
            <a:r>
              <a:rPr lang="en-US" dirty="0">
                <a:latin typeface="Calibri"/>
                <a:ea typeface="+mn-lt"/>
                <a:cs typeface="+mn-lt"/>
              </a:rPr>
              <a:t> took </a:t>
            </a:r>
            <a:r>
              <a:rPr lang="en-US" b="1" dirty="0">
                <a:solidFill>
                  <a:schemeClr val="tx2"/>
                </a:solidFill>
                <a:latin typeface="Calibri"/>
                <a:ea typeface="+mn-lt"/>
                <a:cs typeface="+mn-lt"/>
              </a:rPr>
              <a:t>6.548 seconds</a:t>
            </a:r>
            <a:endParaRPr lang="en-US" b="1">
              <a:solidFill>
                <a:schemeClr val="tx2"/>
              </a:solidFill>
              <a:latin typeface="Calibri"/>
              <a:cs typeface="Calibri"/>
            </a:endParaRPr>
          </a:p>
        </p:txBody>
      </p:sp>
    </p:spTree>
    <p:extLst>
      <p:ext uri="{BB962C8B-B14F-4D97-AF65-F5344CB8AC3E}">
        <p14:creationId xmlns:p14="http://schemas.microsoft.com/office/powerpoint/2010/main" val="949238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a:xfrm>
            <a:off x="964023" y="879063"/>
            <a:ext cx="10821961" cy="718620"/>
          </a:xfrm>
        </p:spPr>
        <p:txBody>
          <a:bodyPr>
            <a:normAutofit/>
          </a:bodyPr>
          <a:lstStyle/>
          <a:p>
            <a:r>
              <a:rPr lang="en-US" sz="3600" dirty="0"/>
              <a:t>Hive &amp; Spark Comparison</a:t>
            </a: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3"/>
          </p:nvPr>
        </p:nvSpPr>
        <p:spPr/>
        <p:txBody>
          <a:bodyPr/>
          <a:lstStyle/>
          <a:p>
            <a:fld id="{294A09A9-5501-47C1-A89A-A340965A2BE2}" type="slidenum">
              <a:rPr lang="en-US" smtClean="0"/>
              <a:pPr/>
              <a:t>14</a:t>
            </a:fld>
            <a:endParaRPr lang="en-US" dirty="0">
              <a:latin typeface="+mn-lt"/>
            </a:endParaRP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8374" y="1498498"/>
            <a:ext cx="10064751" cy="3997404"/>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latin typeface="Calibri"/>
              <a:ea typeface="+mn-lt"/>
              <a:cs typeface="+mn-lt"/>
            </a:endParaRPr>
          </a:p>
          <a:p>
            <a:pPr marL="285750" indent="-285750"/>
            <a:r>
              <a:rPr lang="en-US" sz="1800" dirty="0">
                <a:latin typeface="Calibri"/>
                <a:ea typeface="+mn-lt"/>
                <a:cs typeface="+mn-lt"/>
              </a:rPr>
              <a:t>This time, we executed a complex query ' select crime, COUNT(crime) AS </a:t>
            </a:r>
            <a:r>
              <a:rPr lang="en-US" sz="1800" err="1">
                <a:latin typeface="Calibri"/>
                <a:ea typeface="+mn-lt"/>
                <a:cs typeface="+mn-lt"/>
              </a:rPr>
              <a:t>crime_count</a:t>
            </a:r>
            <a:r>
              <a:rPr lang="en-US" sz="1800" dirty="0">
                <a:latin typeface="Calibri"/>
                <a:ea typeface="+mn-lt"/>
                <a:cs typeface="+mn-lt"/>
              </a:rPr>
              <a:t> from </a:t>
            </a:r>
            <a:r>
              <a:rPr lang="en-US" sz="1800" err="1">
                <a:latin typeface="Calibri"/>
                <a:ea typeface="+mn-lt"/>
                <a:cs typeface="+mn-lt"/>
              </a:rPr>
              <a:t>crimes_smg</a:t>
            </a:r>
            <a:r>
              <a:rPr lang="en-US" sz="1800" dirty="0">
                <a:latin typeface="Calibri"/>
                <a:ea typeface="+mn-lt"/>
                <a:cs typeface="+mn-lt"/>
              </a:rPr>
              <a:t> GROUP BY crime ORDER BY </a:t>
            </a:r>
            <a:r>
              <a:rPr lang="en-US" sz="1800" err="1">
                <a:latin typeface="Calibri"/>
                <a:ea typeface="+mn-lt"/>
                <a:cs typeface="+mn-lt"/>
              </a:rPr>
              <a:t>crime_count</a:t>
            </a:r>
            <a:r>
              <a:rPr lang="en-US" sz="1800" dirty="0">
                <a:latin typeface="Calibri"/>
                <a:ea typeface="+mn-lt"/>
                <a:cs typeface="+mn-lt"/>
              </a:rPr>
              <a:t> DESC LIMIT 5; ' and </a:t>
            </a:r>
            <a:r>
              <a:rPr lang="en-US" sz="1800" b="1" dirty="0">
                <a:solidFill>
                  <a:schemeClr val="accent1">
                    <a:lumMod val="50000"/>
                  </a:schemeClr>
                </a:solidFill>
                <a:latin typeface="Calibri"/>
                <a:ea typeface="+mn-lt"/>
                <a:cs typeface="+mn-lt"/>
              </a:rPr>
              <a:t>Hive</a:t>
            </a:r>
            <a:r>
              <a:rPr lang="en-US" sz="1800" dirty="0">
                <a:latin typeface="Calibri"/>
                <a:ea typeface="+mn-lt"/>
                <a:cs typeface="+mn-lt"/>
              </a:rPr>
              <a:t> took </a:t>
            </a:r>
            <a:r>
              <a:rPr lang="en-US" sz="1800" b="1" dirty="0">
                <a:solidFill>
                  <a:schemeClr val="tx2"/>
                </a:solidFill>
                <a:latin typeface="Calibri"/>
                <a:ea typeface="+mn-lt"/>
                <a:cs typeface="+mn-lt"/>
              </a:rPr>
              <a:t>6.988 seconds</a:t>
            </a:r>
            <a:r>
              <a:rPr lang="en-US" sz="1800" dirty="0">
                <a:latin typeface="Calibri"/>
                <a:ea typeface="+mn-lt"/>
                <a:cs typeface="+mn-lt"/>
              </a:rPr>
              <a:t> to execute and provide the results.</a:t>
            </a:r>
            <a:endParaRPr lang="en-US" dirty="0">
              <a:latin typeface="Calibri"/>
              <a:ea typeface="+mn-lt"/>
              <a:cs typeface="+mn-lt"/>
            </a:endParaRPr>
          </a:p>
          <a:p>
            <a:pPr marL="285750" indent="-285750"/>
            <a:endParaRPr lang="en-US" sz="1800" dirty="0">
              <a:solidFill>
                <a:srgbClr val="000000"/>
              </a:solidFill>
              <a:latin typeface="Calibri"/>
              <a:cs typeface="Calibri"/>
            </a:endParaRPr>
          </a:p>
          <a:p>
            <a:pPr marL="285750" indent="-285750"/>
            <a:endParaRPr lang="en-US" sz="1600" b="1" dirty="0">
              <a:solidFill>
                <a:srgbClr val="7CA655"/>
              </a:solidFill>
              <a:latin typeface="Calibri"/>
              <a:cs typeface="Calibri"/>
            </a:endParaRPr>
          </a:p>
          <a:p>
            <a:pPr marL="0" indent="0">
              <a:buNone/>
            </a:pPr>
            <a:r>
              <a:rPr lang="en-US" sz="1400" dirty="0"/>
              <a:t>'</a:t>
            </a:r>
          </a:p>
          <a:p>
            <a:endParaRPr lang="en-US" dirty="0"/>
          </a:p>
          <a:p>
            <a:endParaRPr lang="en-US" dirty="0"/>
          </a:p>
          <a:p>
            <a:endParaRPr lang="en-US" dirty="0"/>
          </a:p>
          <a:p>
            <a:endParaRPr lang="en-US" dirty="0"/>
          </a:p>
        </p:txBody>
      </p:sp>
      <p:pic>
        <p:nvPicPr>
          <p:cNvPr id="7" name="Picture 6" descr="A screenshot of a computer&#10;&#10;Description automatically generated">
            <a:extLst>
              <a:ext uri="{FF2B5EF4-FFF2-40B4-BE49-F238E27FC236}">
                <a16:creationId xmlns:a16="http://schemas.microsoft.com/office/drawing/2014/main" id="{AA30F97D-ACE3-DCDD-EAB6-5F3EF5D44CE3}"/>
              </a:ext>
            </a:extLst>
          </p:cNvPr>
          <p:cNvPicPr>
            <a:picLocks noChangeAspect="1"/>
          </p:cNvPicPr>
          <p:nvPr/>
        </p:nvPicPr>
        <p:blipFill rotWithShape="1">
          <a:blip r:embed="rId2"/>
          <a:srcRect t="65919" r="55050" b="5157"/>
          <a:stretch/>
        </p:blipFill>
        <p:spPr>
          <a:xfrm>
            <a:off x="569577" y="2899834"/>
            <a:ext cx="5603393" cy="3069981"/>
          </a:xfrm>
          <a:prstGeom prst="rect">
            <a:avLst/>
          </a:prstGeom>
          <a:ln>
            <a:solidFill>
              <a:srgbClr val="002060"/>
            </a:solidFill>
          </a:ln>
          <a:effectLst>
            <a:outerShdw blurRad="292100" dist="139700" dir="2700000" algn="tl" rotWithShape="0">
              <a:srgbClr val="333333">
                <a:alpha val="65000"/>
              </a:srgbClr>
            </a:outerShdw>
          </a:effectLst>
        </p:spPr>
      </p:pic>
      <p:pic>
        <p:nvPicPr>
          <p:cNvPr id="8" name="Picture 7" descr="A screenshot of a computer screen&#10;&#10;Description automatically generated">
            <a:extLst>
              <a:ext uri="{FF2B5EF4-FFF2-40B4-BE49-F238E27FC236}">
                <a16:creationId xmlns:a16="http://schemas.microsoft.com/office/drawing/2014/main" id="{25F26735-B4BE-1636-21E8-90C4A04DA2AF}"/>
              </a:ext>
            </a:extLst>
          </p:cNvPr>
          <p:cNvPicPr>
            <a:picLocks noChangeAspect="1"/>
          </p:cNvPicPr>
          <p:nvPr/>
        </p:nvPicPr>
        <p:blipFill rotWithShape="1">
          <a:blip r:embed="rId3"/>
          <a:srcRect l="-104" t="67658" r="56166" b="6877"/>
          <a:stretch/>
        </p:blipFill>
        <p:spPr>
          <a:xfrm>
            <a:off x="6373091" y="2899833"/>
            <a:ext cx="5114160" cy="1487604"/>
          </a:xfrm>
          <a:prstGeom prst="rect">
            <a:avLst/>
          </a:prstGeom>
          <a:ln>
            <a:solidFill>
              <a:srgbClr val="002060"/>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86F0735B-68A1-69B5-3A4C-71810C975240}"/>
              </a:ext>
            </a:extLst>
          </p:cNvPr>
          <p:cNvSpPr txBox="1"/>
          <p:nvPr/>
        </p:nvSpPr>
        <p:spPr>
          <a:xfrm>
            <a:off x="6742545" y="4756727"/>
            <a:ext cx="4356484"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mn-lt"/>
                <a:cs typeface="+mn-lt"/>
              </a:rPr>
              <a:t>For complex query, </a:t>
            </a:r>
            <a:r>
              <a:rPr lang="en-US" b="1" dirty="0">
                <a:solidFill>
                  <a:schemeClr val="accent1">
                    <a:lumMod val="50000"/>
                  </a:schemeClr>
                </a:solidFill>
                <a:latin typeface="Calibri"/>
                <a:ea typeface="+mn-lt"/>
                <a:cs typeface="+mn-lt"/>
              </a:rPr>
              <a:t>Spark</a:t>
            </a:r>
            <a:r>
              <a:rPr lang="en-US" dirty="0">
                <a:latin typeface="Calibri"/>
                <a:ea typeface="+mn-lt"/>
                <a:cs typeface="+mn-lt"/>
              </a:rPr>
              <a:t> took </a:t>
            </a:r>
            <a:r>
              <a:rPr lang="en-US" b="1" dirty="0">
                <a:solidFill>
                  <a:schemeClr val="tx2"/>
                </a:solidFill>
                <a:latin typeface="Calibri"/>
                <a:ea typeface="+mn-lt"/>
                <a:cs typeface="+mn-lt"/>
              </a:rPr>
              <a:t>3.939 seconds</a:t>
            </a:r>
            <a:endParaRPr lang="en-US" b="1">
              <a:solidFill>
                <a:schemeClr val="tx2"/>
              </a:solidFill>
              <a:latin typeface="Calibri"/>
              <a:cs typeface="Calibri"/>
            </a:endParaRPr>
          </a:p>
        </p:txBody>
      </p:sp>
    </p:spTree>
    <p:extLst>
      <p:ext uri="{BB962C8B-B14F-4D97-AF65-F5344CB8AC3E}">
        <p14:creationId xmlns:p14="http://schemas.microsoft.com/office/powerpoint/2010/main" val="374292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a:xfrm>
            <a:off x="964023" y="879063"/>
            <a:ext cx="10821961" cy="718620"/>
          </a:xfrm>
        </p:spPr>
        <p:txBody>
          <a:bodyPr>
            <a:normAutofit/>
          </a:bodyPr>
          <a:lstStyle/>
          <a:p>
            <a:r>
              <a:rPr lang="en-US" sz="3600" dirty="0"/>
              <a:t>Conclusion</a:t>
            </a: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3"/>
          </p:nvPr>
        </p:nvSpPr>
        <p:spPr/>
        <p:txBody>
          <a:bodyPr/>
          <a:lstStyle/>
          <a:p>
            <a:fld id="{294A09A9-5501-47C1-A89A-A340965A2BE2}" type="slidenum">
              <a:rPr lang="en-US" smtClean="0"/>
              <a:pPr/>
              <a:t>15</a:t>
            </a:fld>
            <a:endParaRPr lang="en-US" dirty="0">
              <a:latin typeface="+mn-lt"/>
            </a:endParaRP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8374" y="2006497"/>
            <a:ext cx="10064751" cy="384346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US" sz="1800" dirty="0">
                <a:latin typeface="Calibri"/>
                <a:ea typeface="+mn-lt"/>
                <a:cs typeface="+mn-lt"/>
              </a:rPr>
              <a:t>The patterns and insights found from the transformative power of </a:t>
            </a:r>
            <a:r>
              <a:rPr lang="en-US" sz="1800" dirty="0" err="1">
                <a:latin typeface="Calibri"/>
                <a:ea typeface="+mn-lt"/>
                <a:cs typeface="+mn-lt"/>
              </a:rPr>
              <a:t>OpenRefine</a:t>
            </a:r>
            <a:r>
              <a:rPr lang="en-US" sz="1800" dirty="0">
                <a:latin typeface="Calibri"/>
                <a:ea typeface="+mn-lt"/>
                <a:cs typeface="+mn-lt"/>
              </a:rPr>
              <a:t>, GCP, Hadoop, Hive , Spark and BigQuery   have highlighted the hidden dynamics that shape the city's criminal activity. </a:t>
            </a:r>
            <a:endParaRPr lang="en-US" sz="1800" dirty="0">
              <a:latin typeface="Calibri"/>
              <a:ea typeface="+mn-lt"/>
              <a:cs typeface="Calibri"/>
            </a:endParaRPr>
          </a:p>
          <a:p>
            <a:pPr marL="285750" indent="-285750" algn="just"/>
            <a:r>
              <a:rPr lang="en-US" sz="1800" dirty="0">
                <a:latin typeface="Calibri"/>
                <a:ea typeface="+mn-lt"/>
                <a:cs typeface="+mn-lt"/>
              </a:rPr>
              <a:t>The key findings revealed a complex interplay between time, location and type of the crime such as theft from the buildings, burglary or breaking into homes etc. </a:t>
            </a:r>
            <a:endParaRPr lang="en-US" sz="1800" dirty="0">
              <a:latin typeface="Calibri"/>
              <a:ea typeface="+mn-lt"/>
              <a:cs typeface="Calibri"/>
            </a:endParaRPr>
          </a:p>
          <a:p>
            <a:pPr marL="285750" indent="-285750" algn="just"/>
            <a:r>
              <a:rPr lang="en-US" sz="1800" dirty="0">
                <a:latin typeface="Calibri"/>
                <a:ea typeface="+mn-lt"/>
                <a:cs typeface="+mn-lt"/>
              </a:rPr>
              <a:t>This project is not just about working on numbers; it is about empowering Denton citizens and officers for a safer future. Additionally, these insights and managed data will be helpful for data scientists and analysts for further analysis.</a:t>
            </a:r>
            <a:endParaRPr lang="en-US" sz="1800" dirty="0">
              <a:latin typeface="Calibri"/>
              <a:cs typeface="Calibri"/>
            </a:endParaRPr>
          </a:p>
          <a:p>
            <a:pPr marL="0" indent="0">
              <a:buNone/>
            </a:pPr>
            <a:r>
              <a:rPr lang="en-US" sz="1800" b="1" dirty="0">
                <a:solidFill>
                  <a:srgbClr val="000000"/>
                </a:solidFill>
                <a:latin typeface="Calibri"/>
                <a:cs typeface="Calibri"/>
              </a:rPr>
              <a:t>Datasets from : </a:t>
            </a:r>
          </a:p>
          <a:p>
            <a:pPr marL="0" indent="0">
              <a:buNone/>
            </a:pPr>
            <a:r>
              <a:rPr lang="en-US" sz="1800" dirty="0">
                <a:solidFill>
                  <a:srgbClr val="000000"/>
                </a:solidFill>
                <a:latin typeface="Calibri"/>
                <a:ea typeface="+mn-lt"/>
                <a:cs typeface="+mn-lt"/>
              </a:rPr>
              <a:t>Streaming dataset - </a:t>
            </a:r>
            <a:r>
              <a:rPr lang="en-US" sz="1800" i="1" dirty="0">
                <a:solidFill>
                  <a:srgbClr val="000000"/>
                </a:solidFill>
                <a:latin typeface="Calibri"/>
                <a:ea typeface="+mn-lt"/>
                <a:cs typeface="+mn-lt"/>
              </a:rPr>
              <a:t>Denton Crime Data - City of Denton Open Data</a:t>
            </a:r>
            <a:r>
              <a:rPr lang="en-US" sz="1800" dirty="0">
                <a:solidFill>
                  <a:srgbClr val="000000"/>
                </a:solidFill>
                <a:latin typeface="Calibri"/>
                <a:ea typeface="+mn-lt"/>
                <a:cs typeface="+mn-lt"/>
              </a:rPr>
              <a:t>. </a:t>
            </a:r>
            <a:r>
              <a:rPr lang="en-US" sz="1800" dirty="0">
                <a:solidFill>
                  <a:srgbClr val="000000"/>
                </a:solidFill>
                <a:latin typeface="Calibri"/>
                <a:ea typeface="+mn-lt"/>
                <a:cs typeface="+mn-lt"/>
                <a:hlinkClick r:id="rId2"/>
              </a:rPr>
              <a:t>https://data.cityofdenton.com/dataset/denton-crime-data</a:t>
            </a:r>
            <a:r>
              <a:rPr lang="en-US" sz="1800" dirty="0">
                <a:solidFill>
                  <a:srgbClr val="000000"/>
                </a:solidFill>
                <a:latin typeface="Calibri"/>
                <a:ea typeface="+mn-lt"/>
                <a:cs typeface="+mn-lt"/>
              </a:rPr>
              <a:t> </a:t>
            </a:r>
            <a:endParaRPr lang="en-US" sz="1800" dirty="0">
              <a:latin typeface="Calibri"/>
              <a:cs typeface="Calibri"/>
            </a:endParaRPr>
          </a:p>
          <a:p>
            <a:pPr marL="0" indent="0">
              <a:buNone/>
            </a:pPr>
            <a:r>
              <a:rPr lang="en-US" sz="1800" dirty="0">
                <a:solidFill>
                  <a:srgbClr val="000000"/>
                </a:solidFill>
                <a:latin typeface="Calibri"/>
                <a:cs typeface="Calibri"/>
              </a:rPr>
              <a:t>Static dataset - </a:t>
            </a:r>
            <a:r>
              <a:rPr lang="en-US" sz="1800" i="1" dirty="0">
                <a:solidFill>
                  <a:srgbClr val="000000"/>
                </a:solidFill>
                <a:latin typeface="Calibri"/>
                <a:ea typeface="+mn-lt"/>
                <a:cs typeface="+mn-lt"/>
              </a:rPr>
              <a:t>Crime data - City of Denton Open data. </a:t>
            </a:r>
            <a:r>
              <a:rPr lang="en-US" sz="1800" dirty="0">
                <a:solidFill>
                  <a:srgbClr val="000000"/>
                </a:solidFill>
                <a:latin typeface="Calibri"/>
                <a:ea typeface="+mn-lt"/>
                <a:cs typeface="+mn-lt"/>
                <a:hlinkClick r:id="rId3"/>
              </a:rPr>
              <a:t>https://data.cityofdenton.com/dataset/crime-dataset</a:t>
            </a:r>
            <a:r>
              <a:rPr lang="en-US" sz="1800" dirty="0">
                <a:solidFill>
                  <a:srgbClr val="000000"/>
                </a:solidFill>
                <a:latin typeface="Calibri"/>
                <a:ea typeface="+mn-lt"/>
                <a:cs typeface="+mn-lt"/>
              </a:rPr>
              <a:t> </a:t>
            </a:r>
          </a:p>
          <a:p>
            <a:pPr marL="285750" indent="-285750"/>
            <a:endParaRPr lang="en-US" sz="1600" b="1" dirty="0">
              <a:solidFill>
                <a:srgbClr val="7CA655"/>
              </a:solidFill>
              <a:latin typeface="Calibri"/>
              <a:cs typeface="Calibri"/>
            </a:endParaRPr>
          </a:p>
          <a:p>
            <a:pPr marL="0" indent="0">
              <a:buNone/>
            </a:pPr>
            <a:r>
              <a:rPr lang="en-US" sz="1400" dirty="0"/>
              <a: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67500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a:xfrm>
            <a:off x="8447017" y="3791219"/>
            <a:ext cx="4903377" cy="1057791"/>
          </a:xfrm>
        </p:spPr>
        <p:txBody>
          <a:bodyPr vert="horz" lIns="0" tIns="0" rIns="0" bIns="0" rtlCol="0" anchor="t">
            <a:normAutofit/>
          </a:bodyPr>
          <a:lstStyle/>
          <a:p>
            <a:pPr marL="285750" indent="-285750">
              <a:buFont typeface="Calibri" panose="020B0604020202020204" pitchFamily="34" charset="0"/>
              <a:buChar char="-"/>
            </a:pPr>
            <a:r>
              <a:rPr lang="en-US" sz="2800" b="1" dirty="0">
                <a:latin typeface="Calibri"/>
                <a:cs typeface="Calibri"/>
              </a:rPr>
              <a:t>Group 14</a:t>
            </a:r>
          </a:p>
          <a:p>
            <a:endParaRPr lang="en-US" dirty="0"/>
          </a:p>
        </p:txBody>
      </p:sp>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p:txBody>
          <a:bodyPr/>
          <a:lstStyle/>
          <a:p>
            <a:pPr algn="ctr"/>
            <a:r>
              <a:rPr lang="en-US" sz="3600" b="1" dirty="0"/>
              <a:t>Questions?</a:t>
            </a:r>
            <a:endParaRPr lang="en-US" sz="3600" b="1"/>
          </a:p>
        </p:txBody>
      </p:sp>
      <p:pic>
        <p:nvPicPr>
          <p:cNvPr id="6" name="Picture Placeholder 5" descr="A group of police officers in riot gear&#10;&#10;Description automatically generated">
            <a:extLst>
              <a:ext uri="{FF2B5EF4-FFF2-40B4-BE49-F238E27FC236}">
                <a16:creationId xmlns:a16="http://schemas.microsoft.com/office/drawing/2014/main" id="{56076D1C-4358-AFD3-00CC-138708A6AD20}"/>
              </a:ext>
            </a:extLst>
          </p:cNvPr>
          <p:cNvPicPr>
            <a:picLocks noGrp="1" noChangeAspect="1"/>
          </p:cNvPicPr>
          <p:nvPr>
            <p:ph type="pic" sz="quarter" idx="13"/>
          </p:nvPr>
        </p:nvPicPr>
        <p:blipFill>
          <a:blip r:embed="rId3"/>
          <a:srcRect t="13506" b="13506"/>
          <a:stretch/>
        </p:blipFill>
        <p:spPr/>
      </p:pic>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6876" y="2289363"/>
            <a:ext cx="6426680" cy="3114874"/>
          </a:xfrm>
        </p:spPr>
        <p:txBody>
          <a:bodyPr vert="horz" lIns="0" tIns="0" rIns="0" bIns="0" rtlCol="0" anchor="t">
            <a:noAutofit/>
          </a:bodyPr>
          <a:lstStyle/>
          <a:p>
            <a:pPr algn="just"/>
            <a:r>
              <a:rPr lang="en-US" sz="1800" b="1" dirty="0">
                <a:solidFill>
                  <a:schemeClr val="accent1">
                    <a:lumMod val="50000"/>
                  </a:schemeClr>
                </a:solidFill>
                <a:latin typeface="Calibri"/>
                <a:cs typeface="Calibri"/>
              </a:rPr>
              <a:t>Use case : </a:t>
            </a:r>
            <a:r>
              <a:rPr lang="en-US" sz="1800" dirty="0">
                <a:latin typeface="Calibri"/>
                <a:cs typeface="Calibri"/>
              </a:rPr>
              <a:t>Crime and Safety.</a:t>
            </a:r>
            <a:endParaRPr lang="en-US" sz="1800">
              <a:latin typeface="Calibri"/>
              <a:cs typeface="Calibri"/>
            </a:endParaRPr>
          </a:p>
          <a:p>
            <a:pPr algn="just"/>
            <a:r>
              <a:rPr lang="en-US" sz="1800" dirty="0">
                <a:latin typeface="Calibri"/>
                <a:ea typeface="+mn-lt"/>
                <a:cs typeface="+mn-lt"/>
              </a:rPr>
              <a:t>Denton might seem like a peaceful heaven but there's more to the story. We used special tools to make sense of crime reports and paint a picture of what's really happening. It's not just about the numbers on the paper but a map of red dots, each one telling a real- life story. This map reveals hidden patterns such as theft from buildings, shoplifting to simple assault. It's also not about the blame; it's about understanding. The insights we found from the tasks can help officers keep us safe and citizens be aware. This project is about using data to make Denton to a safer place, one step at a time.</a:t>
            </a:r>
            <a:endParaRPr lang="en-US" sz="1800" dirty="0">
              <a:latin typeface="Calibri"/>
              <a:cs typeface="Calibri"/>
            </a:endParaRPr>
          </a:p>
          <a:p>
            <a:pPr algn="just"/>
            <a:r>
              <a:rPr lang="en-US" sz="1800" dirty="0">
                <a:latin typeface="Calibri"/>
                <a:ea typeface="+mn-lt"/>
                <a:cs typeface="+mn-lt"/>
              </a:rPr>
              <a:t>            </a:t>
            </a:r>
            <a:endParaRPr lang="en-US" sz="1800">
              <a:latin typeface="Calibri"/>
              <a:cs typeface="Calibri"/>
            </a:endParaRPr>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2</a:t>
            </a:fld>
            <a:endParaRPr lang="en-US" dirty="0"/>
          </a:p>
        </p:txBody>
      </p:sp>
      <p:pic>
        <p:nvPicPr>
          <p:cNvPr id="9" name="Picture Placeholder 8" descr="A close up of yellow tape&#10;&#10;Description automatically generated">
            <a:extLst>
              <a:ext uri="{FF2B5EF4-FFF2-40B4-BE49-F238E27FC236}">
                <a16:creationId xmlns:a16="http://schemas.microsoft.com/office/drawing/2014/main" id="{9A07D28E-9591-9479-FFEC-DF13DD581EA2}"/>
              </a:ext>
            </a:extLst>
          </p:cNvPr>
          <p:cNvPicPr>
            <a:picLocks noGrp="1" noChangeAspect="1"/>
          </p:cNvPicPr>
          <p:nvPr>
            <p:ph type="pic" sz="quarter" idx="13"/>
          </p:nvPr>
        </p:nvPicPr>
        <p:blipFill>
          <a:blip r:embed="rId2"/>
          <a:srcRect t="12257" b="12257"/>
          <a:stretch/>
        </p:blipFill>
        <p:spPr>
          <a:xfrm>
            <a:off x="7684697" y="-978"/>
            <a:ext cx="4507303" cy="6859955"/>
          </a:xfrm>
        </p:spPr>
      </p:pic>
    </p:spTree>
    <p:extLst>
      <p:ext uri="{BB962C8B-B14F-4D97-AF65-F5344CB8AC3E}">
        <p14:creationId xmlns:p14="http://schemas.microsoft.com/office/powerpoint/2010/main" val="39124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93C95C-9D5C-8A8B-704E-61ED11CCDDAB}"/>
              </a:ext>
            </a:extLst>
          </p:cNvPr>
          <p:cNvPicPr>
            <a:picLocks noChangeAspect="1"/>
          </p:cNvPicPr>
          <p:nvPr/>
        </p:nvPicPr>
        <p:blipFill>
          <a:blip r:embed="rId2"/>
          <a:stretch>
            <a:fillRect/>
          </a:stretch>
        </p:blipFill>
        <p:spPr>
          <a:xfrm>
            <a:off x="6268528" y="685801"/>
            <a:ext cx="5923472" cy="5486397"/>
          </a:xfrm>
          <a:prstGeom prst="rect">
            <a:avLst/>
          </a:prstGeom>
          <a:noFill/>
        </p:spPr>
      </p:pic>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a:xfrm>
            <a:off x="964023" y="879063"/>
            <a:ext cx="4941477" cy="610863"/>
          </a:xfrm>
        </p:spPr>
        <p:txBody>
          <a:bodyPr vert="horz" lIns="0" tIns="0" rIns="0" bIns="0" rtlCol="0" anchor="b" anchorCtr="0">
            <a:normAutofit/>
          </a:bodyPr>
          <a:lstStyle/>
          <a:p>
            <a:r>
              <a:rPr lang="en-US" b="1" i="0" kern="1200" spc="100" baseline="0">
                <a:latin typeface="+mj-lt"/>
                <a:ea typeface="+mj-ea"/>
                <a:cs typeface="+mj-cs"/>
              </a:rPr>
              <a:t>Data Life Cycle</a:t>
            </a: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1728876" y="2159967"/>
            <a:ext cx="5039264" cy="3427835"/>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Calibri"/>
                <a:cs typeface="Calibri"/>
              </a:rPr>
              <a:t>According</a:t>
            </a:r>
            <a:r>
              <a:rPr lang="en-US" sz="1800" b="0" i="0" kern="1200" dirty="0">
                <a:latin typeface="Calibri"/>
                <a:cs typeface="Calibri"/>
              </a:rPr>
              <a:t> to (Stobierski, T. ,2021, February 2), data lifecycle consists of 8 steps</a:t>
            </a:r>
            <a:r>
              <a:rPr lang="en-US" sz="1800" dirty="0">
                <a:latin typeface="Calibri"/>
                <a:cs typeface="Calibri"/>
              </a:rPr>
              <a:t>:</a:t>
            </a:r>
            <a:endParaRPr lang="en-US" sz="1800" b="0" i="0" kern="1200" dirty="0">
              <a:latin typeface="Calibri"/>
              <a:cs typeface="Calibri"/>
            </a:endParaRPr>
          </a:p>
          <a:p>
            <a:pPr marL="285750" indent="-285750"/>
            <a:r>
              <a:rPr lang="en-US" sz="1800" i="0" kern="1200" dirty="0">
                <a:latin typeface="Calibri"/>
                <a:cs typeface="Calibri"/>
              </a:rPr>
              <a:t>Data Generation</a:t>
            </a:r>
          </a:p>
          <a:p>
            <a:pPr marL="285750" indent="-285750"/>
            <a:r>
              <a:rPr lang="en-US" sz="1800" b="1" i="0" kern="1200" dirty="0">
                <a:solidFill>
                  <a:schemeClr val="tx2"/>
                </a:solidFill>
                <a:latin typeface="Calibri"/>
                <a:cs typeface="Calibri"/>
              </a:rPr>
              <a:t>Data Collection</a:t>
            </a:r>
          </a:p>
          <a:p>
            <a:pPr marL="285750" indent="-285750"/>
            <a:r>
              <a:rPr lang="en-US" sz="1800" b="1" i="0" kern="1200" dirty="0">
                <a:solidFill>
                  <a:schemeClr val="tx2"/>
                </a:solidFill>
                <a:latin typeface="Calibri"/>
                <a:cs typeface="Calibri"/>
              </a:rPr>
              <a:t>Data Processing</a:t>
            </a:r>
          </a:p>
          <a:p>
            <a:pPr marL="285750" indent="-285750"/>
            <a:r>
              <a:rPr lang="en-US" sz="1800" b="1" i="0" kern="1200" dirty="0">
                <a:solidFill>
                  <a:schemeClr val="tx2"/>
                </a:solidFill>
                <a:latin typeface="Calibri"/>
                <a:cs typeface="Calibri"/>
              </a:rPr>
              <a:t>Data Storage</a:t>
            </a:r>
          </a:p>
          <a:p>
            <a:pPr marL="285750" indent="-285750"/>
            <a:r>
              <a:rPr lang="en-US" sz="1800" b="1" i="0" kern="1200" dirty="0">
                <a:solidFill>
                  <a:schemeClr val="tx2"/>
                </a:solidFill>
                <a:latin typeface="Calibri"/>
                <a:cs typeface="Calibri"/>
              </a:rPr>
              <a:t>Data Management</a:t>
            </a:r>
          </a:p>
          <a:p>
            <a:pPr marL="285750" indent="-285750"/>
            <a:r>
              <a:rPr lang="en-US" sz="1800" b="0" i="0" kern="1200" dirty="0">
                <a:latin typeface="Calibri"/>
                <a:cs typeface="Calibri"/>
              </a:rPr>
              <a:t>Data Analysis</a:t>
            </a:r>
          </a:p>
          <a:p>
            <a:pPr marL="285750" indent="-285750"/>
            <a:r>
              <a:rPr lang="en-US" sz="1800" b="0" i="0" kern="1200" dirty="0">
                <a:latin typeface="Calibri"/>
                <a:cs typeface="Calibri"/>
              </a:rPr>
              <a:t>Data Visualization</a:t>
            </a:r>
          </a:p>
          <a:p>
            <a:pPr marL="285750" indent="-285750"/>
            <a:r>
              <a:rPr lang="en-US" sz="1800" b="0" i="0" kern="1200" dirty="0">
                <a:latin typeface="Calibri"/>
                <a:cs typeface="Calibri"/>
              </a:rPr>
              <a:t>Data Interpretation</a:t>
            </a:r>
          </a:p>
          <a:p>
            <a:pPr marL="0" indent="0">
              <a:buNone/>
            </a:pPr>
            <a:endParaRPr lang="en-US" sz="1800" b="0" i="0" kern="1200" dirty="0">
              <a:latin typeface="Calibri"/>
              <a:cs typeface="Calibri"/>
            </a:endParaRPr>
          </a:p>
          <a:p>
            <a:pPr marL="0" indent="0">
              <a:buNone/>
            </a:pPr>
            <a:endParaRPr lang="en-US" sz="1800" b="0" i="0" kern="1200" dirty="0">
              <a:latin typeface="Calibri"/>
              <a:cs typeface="Calibri"/>
            </a:endParaRPr>
          </a:p>
          <a:p>
            <a:pPr marL="0" indent="0">
              <a:buNone/>
            </a:pPr>
            <a:endParaRPr lang="en-US" sz="1800" b="0" i="0" kern="1200" dirty="0">
              <a:latin typeface="Calibri"/>
              <a:cs typeface="Calibri"/>
            </a:endParaRPr>
          </a:p>
          <a:p>
            <a:pPr marL="0" indent="0">
              <a:buNone/>
            </a:pPr>
            <a:endParaRPr lang="en-US" sz="1800" b="0" i="0" kern="1200" dirty="0">
              <a:latin typeface="Calibri"/>
              <a:cs typeface="Calibri"/>
            </a:endParaRP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6"/>
          </p:nvPr>
        </p:nvSpPr>
        <p:spPr>
          <a:xfrm>
            <a:off x="971550" y="6332220"/>
            <a:ext cx="523240" cy="247651"/>
          </a:xfrm>
        </p:spPr>
        <p:txBody>
          <a:bodyPr vert="horz" lIns="0" tIns="0" rIns="0" bIns="0" rtlCol="0" anchor="t" anchorCtr="0">
            <a:normAutofit/>
          </a:bodyPr>
          <a:lstStyle/>
          <a:p>
            <a:pPr>
              <a:spcAft>
                <a:spcPts val="600"/>
              </a:spcAft>
            </a:pPr>
            <a:fld id="{294A09A9-5501-47C1-A89A-A340965A2BE2}" type="slidenum">
              <a:rPr lang="en-US" smtClean="0"/>
              <a:pPr>
                <a:spcAft>
                  <a:spcPts val="600"/>
                </a:spcAft>
              </a:pPr>
              <a:t>3</a:t>
            </a:fld>
            <a:endParaRPr lang="en-US"/>
          </a:p>
        </p:txBody>
      </p:sp>
    </p:spTree>
    <p:extLst>
      <p:ext uri="{BB962C8B-B14F-4D97-AF65-F5344CB8AC3E}">
        <p14:creationId xmlns:p14="http://schemas.microsoft.com/office/powerpoint/2010/main" val="1569096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p:txBody>
          <a:bodyPr/>
          <a:lstStyle/>
          <a:p>
            <a:r>
              <a:rPr lang="en-US" dirty="0"/>
              <a:t>Data Collection</a:t>
            </a: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3"/>
          </p:nvPr>
        </p:nvSpPr>
        <p:spPr/>
        <p:txBody>
          <a:bodyPr/>
          <a:lstStyle/>
          <a:p>
            <a:fld id="{294A09A9-5501-47C1-A89A-A340965A2BE2}" type="slidenum">
              <a:rPr lang="en-US" dirty="0" smtClean="0"/>
              <a:pPr/>
              <a:t>4</a:t>
            </a:fld>
            <a:endParaRPr lang="en-US" dirty="0">
              <a:latin typeface="+mn-lt"/>
            </a:endParaRPr>
          </a:p>
        </p:txBody>
      </p:sp>
      <p:pic>
        <p:nvPicPr>
          <p:cNvPr id="2" name="Picture 1" descr="A screenshot of a computer&#10;&#10;Description automatically generated">
            <a:extLst>
              <a:ext uri="{FF2B5EF4-FFF2-40B4-BE49-F238E27FC236}">
                <a16:creationId xmlns:a16="http://schemas.microsoft.com/office/drawing/2014/main" id="{BAAE037B-D5BB-8CC6-AC7E-5DEE9ABAB5D4}"/>
              </a:ext>
            </a:extLst>
          </p:cNvPr>
          <p:cNvPicPr>
            <a:picLocks noChangeAspect="1"/>
          </p:cNvPicPr>
          <p:nvPr/>
        </p:nvPicPr>
        <p:blipFill rotWithShape="1">
          <a:blip r:embed="rId2"/>
          <a:srcRect l="118" t="31027" r="28268" b="10901"/>
          <a:stretch/>
        </p:blipFill>
        <p:spPr>
          <a:xfrm>
            <a:off x="632604" y="2433368"/>
            <a:ext cx="5070069" cy="3615910"/>
          </a:xfrm>
          <a:prstGeom prst="rect">
            <a:avLst/>
          </a:prstGeom>
          <a:ln>
            <a:solidFill>
              <a:srgbClr val="002060"/>
            </a:solidFill>
          </a:ln>
          <a:effectLst>
            <a:outerShdw blurRad="292100" dist="139700" dir="2700000" algn="tl" rotWithShape="0">
              <a:srgbClr val="333333">
                <a:alpha val="65000"/>
              </a:srgbClr>
            </a:outerShdw>
          </a:effectLst>
        </p:spPr>
      </p:pic>
      <p:pic>
        <p:nvPicPr>
          <p:cNvPr id="6" name="Picture 5" descr="A screenshot of a computer&#10;&#10;Description automatically generated">
            <a:extLst>
              <a:ext uri="{FF2B5EF4-FFF2-40B4-BE49-F238E27FC236}">
                <a16:creationId xmlns:a16="http://schemas.microsoft.com/office/drawing/2014/main" id="{D0CFB7EB-5D18-2B9A-95A1-52489C4AD8C3}"/>
              </a:ext>
            </a:extLst>
          </p:cNvPr>
          <p:cNvPicPr>
            <a:picLocks noChangeAspect="1"/>
          </p:cNvPicPr>
          <p:nvPr/>
        </p:nvPicPr>
        <p:blipFill rotWithShape="1">
          <a:blip r:embed="rId3"/>
          <a:srcRect l="1178" t="30608" r="40283" b="10063"/>
          <a:stretch/>
        </p:blipFill>
        <p:spPr>
          <a:xfrm>
            <a:off x="5966604" y="2433368"/>
            <a:ext cx="5667670" cy="3615912"/>
          </a:xfrm>
          <a:prstGeom prst="rect">
            <a:avLst/>
          </a:prstGeom>
          <a:ln>
            <a:solidFill>
              <a:srgbClr val="002060"/>
            </a:solid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C8B92F3-D577-B623-7335-EFAB09B4D01B}"/>
              </a:ext>
            </a:extLst>
          </p:cNvPr>
          <p:cNvSpPr txBox="1"/>
          <p:nvPr/>
        </p:nvSpPr>
        <p:spPr>
          <a:xfrm>
            <a:off x="632603" y="1718094"/>
            <a:ext cx="5068018" cy="369332"/>
          </a:xfrm>
          <a:prstGeom prst="rect">
            <a:avLst/>
          </a:prstGeom>
          <a:solidFill>
            <a:schemeClr val="accent1">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Calibri"/>
                <a:cs typeface="Calibri"/>
              </a:rPr>
              <a:t>Static dataset</a:t>
            </a:r>
            <a:endParaRPr lang="en-US" b="1">
              <a:solidFill>
                <a:schemeClr val="tx1"/>
              </a:solidFill>
              <a:latin typeface="Calibri"/>
              <a:cs typeface="Calibri"/>
            </a:endParaRPr>
          </a:p>
        </p:txBody>
      </p:sp>
      <p:sp>
        <p:nvSpPr>
          <p:cNvPr id="9" name="TextBox 8">
            <a:extLst>
              <a:ext uri="{FF2B5EF4-FFF2-40B4-BE49-F238E27FC236}">
                <a16:creationId xmlns:a16="http://schemas.microsoft.com/office/drawing/2014/main" id="{35B4635C-C57F-32CA-9204-CC101848AAA3}"/>
              </a:ext>
            </a:extLst>
          </p:cNvPr>
          <p:cNvSpPr txBox="1"/>
          <p:nvPr/>
        </p:nvSpPr>
        <p:spPr>
          <a:xfrm>
            <a:off x="5966602" y="1718093"/>
            <a:ext cx="5664679" cy="369332"/>
          </a:xfrm>
          <a:prstGeom prst="rect">
            <a:avLst/>
          </a:prstGeom>
          <a:solidFill>
            <a:schemeClr val="accent1">
              <a:lumMod val="7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Calibri"/>
                <a:cs typeface="Calibri"/>
              </a:rPr>
              <a:t>Streaming dataset</a:t>
            </a:r>
            <a:endParaRPr lang="en-US" b="1">
              <a:solidFill>
                <a:schemeClr val="tx1"/>
              </a:solidFill>
              <a:latin typeface="Calibri"/>
              <a:cs typeface="Calibri"/>
            </a:endParaRPr>
          </a:p>
        </p:txBody>
      </p:sp>
    </p:spTree>
    <p:extLst>
      <p:ext uri="{BB962C8B-B14F-4D97-AF65-F5344CB8AC3E}">
        <p14:creationId xmlns:p14="http://schemas.microsoft.com/office/powerpoint/2010/main" val="293423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p:txBody>
          <a:bodyPr/>
          <a:lstStyle/>
          <a:p>
            <a:r>
              <a:rPr lang="en-US" dirty="0"/>
              <a:t>Data Processing</a:t>
            </a: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3"/>
          </p:nvPr>
        </p:nvSpPr>
        <p:spPr/>
        <p:txBody>
          <a:bodyPr/>
          <a:lstStyle/>
          <a:p>
            <a:fld id="{294A09A9-5501-47C1-A89A-A340965A2BE2}" type="slidenum">
              <a:rPr lang="en-US" smtClean="0"/>
              <a:pPr/>
              <a:t>5</a:t>
            </a:fld>
            <a:endParaRPr lang="en-US" dirty="0">
              <a:latin typeface="+mn-lt"/>
            </a:endParaRP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8374" y="1714014"/>
            <a:ext cx="10064751" cy="4074373"/>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Calibri"/>
                <a:ea typeface="+mn-lt"/>
                <a:cs typeface="+mn-lt"/>
              </a:rPr>
              <a:t>Using </a:t>
            </a:r>
            <a:r>
              <a:rPr lang="en-US" sz="1800" b="1" dirty="0">
                <a:solidFill>
                  <a:schemeClr val="accent1">
                    <a:lumMod val="50000"/>
                  </a:schemeClr>
                </a:solidFill>
                <a:latin typeface="Calibri"/>
                <a:ea typeface="+mn-lt"/>
                <a:cs typeface="+mn-lt"/>
              </a:rPr>
              <a:t>Open Refine,</a:t>
            </a:r>
            <a:r>
              <a:rPr lang="en-US" sz="1800" dirty="0">
                <a:latin typeface="Calibri"/>
                <a:ea typeface="+mn-lt"/>
                <a:cs typeface="+mn-lt"/>
              </a:rPr>
              <a:t> We performed data cleaning on the static and streaming data source datasets and removed null values for better analysis.</a:t>
            </a:r>
            <a:endParaRPr lang="en-US" sz="1800">
              <a:latin typeface="Calibri"/>
              <a:cs typeface="Calibri"/>
            </a:endParaRPr>
          </a:p>
          <a:p>
            <a:pPr marL="0" indent="0">
              <a:buNone/>
            </a:pPr>
            <a:endParaRPr lang="en-US" sz="2000" dirty="0">
              <a:latin typeface="Calibri"/>
            </a:endParaRPr>
          </a:p>
          <a:p>
            <a:pPr marL="0" indent="0">
              <a:buNone/>
            </a:pPr>
            <a:r>
              <a:rPr lang="en-US" sz="1400" dirty="0"/>
              <a:t>'</a:t>
            </a:r>
          </a:p>
          <a:p>
            <a:endParaRPr lang="en-US" dirty="0"/>
          </a:p>
          <a:p>
            <a:endParaRPr lang="en-US" dirty="0"/>
          </a:p>
          <a:p>
            <a:pPr marL="0" indent="0">
              <a:buNone/>
            </a:pPr>
            <a:endParaRPr lang="en-US" dirty="0"/>
          </a:p>
        </p:txBody>
      </p:sp>
      <p:pic>
        <p:nvPicPr>
          <p:cNvPr id="6" name="Picture 5" descr="A screenshot of a computer&#10;&#10;Description automatically generated">
            <a:extLst>
              <a:ext uri="{FF2B5EF4-FFF2-40B4-BE49-F238E27FC236}">
                <a16:creationId xmlns:a16="http://schemas.microsoft.com/office/drawing/2014/main" id="{48D56D12-127F-5FD8-2157-3FF6731267BF}"/>
              </a:ext>
            </a:extLst>
          </p:cNvPr>
          <p:cNvPicPr>
            <a:picLocks noChangeAspect="1"/>
          </p:cNvPicPr>
          <p:nvPr/>
        </p:nvPicPr>
        <p:blipFill rotWithShape="1">
          <a:blip r:embed="rId2"/>
          <a:srcRect t="16667" r="-1515" b="194"/>
          <a:stretch/>
        </p:blipFill>
        <p:spPr>
          <a:xfrm>
            <a:off x="1493213" y="2370399"/>
            <a:ext cx="6834911" cy="3773263"/>
          </a:xfrm>
          <a:prstGeom prst="rect">
            <a:avLst/>
          </a:prstGeom>
          <a:ln>
            <a:solidFill>
              <a:srgbClr val="00206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1605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p:txBody>
          <a:bodyPr/>
          <a:lstStyle/>
          <a:p>
            <a:r>
              <a:rPr lang="en-US" dirty="0"/>
              <a:t>Data Processing</a:t>
            </a: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3"/>
          </p:nvPr>
        </p:nvSpPr>
        <p:spPr/>
        <p:txBody>
          <a:bodyPr/>
          <a:lstStyle/>
          <a:p>
            <a:fld id="{294A09A9-5501-47C1-A89A-A340965A2BE2}" type="slidenum">
              <a:rPr lang="en-US" dirty="0" smtClean="0"/>
              <a:pPr/>
              <a:t>6</a:t>
            </a:fld>
            <a:endParaRPr lang="en-US" dirty="0">
              <a:latin typeface="+mn-lt"/>
            </a:endParaRP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8374" y="1590863"/>
            <a:ext cx="10064751" cy="4197524"/>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Calibri"/>
                <a:ea typeface="+mn-lt"/>
                <a:cs typeface="+mn-lt"/>
              </a:rPr>
              <a:t>Additionally, as the incidentdatetime1 column contains date and time of the crime occurred as one string. We split this column into two columns one </a:t>
            </a:r>
            <a:r>
              <a:rPr lang="en-US" sz="1800" err="1">
                <a:latin typeface="Calibri"/>
                <a:ea typeface="+mn-lt"/>
                <a:cs typeface="+mn-lt"/>
              </a:rPr>
              <a:t>incident_date</a:t>
            </a:r>
            <a:r>
              <a:rPr lang="en-US" sz="1800" dirty="0">
                <a:latin typeface="Calibri"/>
                <a:ea typeface="+mn-lt"/>
                <a:cs typeface="+mn-lt"/>
              </a:rPr>
              <a:t> and incident_ time for better analysis.</a:t>
            </a:r>
          </a:p>
          <a:p>
            <a:pPr marL="0" indent="0">
              <a:buNone/>
            </a:pPr>
            <a:r>
              <a:rPr lang="en-US" sz="1400" dirty="0"/>
              <a:t>'</a:t>
            </a:r>
          </a:p>
          <a:p>
            <a:endParaRPr lang="en-US" dirty="0"/>
          </a:p>
          <a:p>
            <a:endParaRPr lang="en-US"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F903837B-8784-7F3E-E7E6-AA16985368D1}"/>
              </a:ext>
            </a:extLst>
          </p:cNvPr>
          <p:cNvPicPr>
            <a:picLocks noChangeAspect="1"/>
          </p:cNvPicPr>
          <p:nvPr/>
        </p:nvPicPr>
        <p:blipFill rotWithShape="1">
          <a:blip r:embed="rId2"/>
          <a:srcRect t="15891" r="-253" b="11267"/>
          <a:stretch/>
        </p:blipFill>
        <p:spPr>
          <a:xfrm>
            <a:off x="1493212" y="2301127"/>
            <a:ext cx="7065821" cy="3849898"/>
          </a:xfrm>
          <a:prstGeom prst="rect">
            <a:avLst/>
          </a:prstGeom>
          <a:ln>
            <a:solidFill>
              <a:srgbClr val="00206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672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p:txBody>
          <a:bodyPr/>
          <a:lstStyle/>
          <a:p>
            <a:r>
              <a:rPr lang="en-US" dirty="0"/>
              <a:t>Data Storage</a:t>
            </a: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3"/>
          </p:nvPr>
        </p:nvSpPr>
        <p:spPr/>
        <p:txBody>
          <a:bodyPr/>
          <a:lstStyle/>
          <a:p>
            <a:fld id="{294A09A9-5501-47C1-A89A-A340965A2BE2}" type="slidenum">
              <a:rPr lang="en-US" smtClean="0"/>
              <a:pPr/>
              <a:t>7</a:t>
            </a:fld>
            <a:endParaRPr lang="en-US" dirty="0">
              <a:latin typeface="+mn-lt"/>
            </a:endParaRP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8374" y="1590863"/>
            <a:ext cx="10280266" cy="464394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US" sz="1800" dirty="0">
                <a:latin typeface="Calibri"/>
                <a:cs typeface="Calibri"/>
              </a:rPr>
              <a:t>We</a:t>
            </a:r>
            <a:r>
              <a:rPr lang="en-US" sz="1800" dirty="0">
                <a:latin typeface="Calibri"/>
                <a:ea typeface="+mn-lt"/>
                <a:cs typeface="+mn-lt"/>
              </a:rPr>
              <a:t> stored our refined datasets into </a:t>
            </a:r>
            <a:r>
              <a:rPr lang="en-US" sz="1800" b="1" dirty="0">
                <a:solidFill>
                  <a:schemeClr val="accent1">
                    <a:lumMod val="50000"/>
                  </a:schemeClr>
                </a:solidFill>
                <a:latin typeface="Calibri"/>
                <a:ea typeface="+mn-lt"/>
                <a:cs typeface="+mn-lt"/>
              </a:rPr>
              <a:t>Google Cloud Console</a:t>
            </a:r>
            <a:r>
              <a:rPr lang="en-US" sz="1800" dirty="0">
                <a:latin typeface="Calibri"/>
                <a:ea typeface="+mn-lt"/>
                <a:cs typeface="+mn-lt"/>
              </a:rPr>
              <a:t> using buckets. At first, we created a bucket especially for this project, names as 'f23group4' and then uploaded the processed datasets.</a:t>
            </a:r>
            <a:endParaRPr lang="en-US" dirty="0"/>
          </a:p>
          <a:p>
            <a:pPr marL="285750" indent="-285750" algn="just"/>
            <a:r>
              <a:rPr lang="en-US" sz="1800" dirty="0">
                <a:latin typeface="Calibri"/>
                <a:ea typeface="+mn-lt"/>
                <a:cs typeface="+mn-lt"/>
              </a:rPr>
              <a:t>Then, these datasets are moved into the </a:t>
            </a:r>
            <a:r>
              <a:rPr lang="en-US" sz="1800" b="1" dirty="0">
                <a:solidFill>
                  <a:schemeClr val="tx2"/>
                </a:solidFill>
                <a:latin typeface="Calibri"/>
                <a:ea typeface="+mn-lt"/>
                <a:cs typeface="+mn-lt"/>
              </a:rPr>
              <a:t>'data'</a:t>
            </a:r>
            <a:r>
              <a:rPr lang="en-US" sz="1800" dirty="0">
                <a:latin typeface="Calibri"/>
                <a:ea typeface="+mn-lt"/>
                <a:cs typeface="+mn-lt"/>
              </a:rPr>
              <a:t> folder that we have created.</a:t>
            </a:r>
            <a:endParaRPr lang="en-US" sz="1800" dirty="0">
              <a:latin typeface="Calibri"/>
              <a:cs typeface="Calibri"/>
            </a:endParaRPr>
          </a:p>
          <a:p>
            <a:pPr marL="0" indent="0">
              <a:buNone/>
            </a:pPr>
            <a:r>
              <a:rPr lang="en-US" sz="1400" dirty="0"/>
              <a:t>'</a:t>
            </a:r>
          </a:p>
          <a:p>
            <a:pPr marL="0" indent="0">
              <a:buNone/>
            </a:pPr>
            <a:endParaRPr lang="en-US" dirty="0"/>
          </a:p>
          <a:p>
            <a:endParaRPr lang="en-US" dirty="0"/>
          </a:p>
          <a:p>
            <a:endParaRPr lang="en-US" dirty="0"/>
          </a:p>
          <a:p>
            <a:endParaRPr lang="en-US" dirty="0"/>
          </a:p>
        </p:txBody>
      </p:sp>
      <p:pic>
        <p:nvPicPr>
          <p:cNvPr id="2" name="Picture 1" descr="A screenshot of a computer&#10;&#10;Description automatically generated">
            <a:extLst>
              <a:ext uri="{FF2B5EF4-FFF2-40B4-BE49-F238E27FC236}">
                <a16:creationId xmlns:a16="http://schemas.microsoft.com/office/drawing/2014/main" id="{F2DE5D6D-1FB5-57CE-6B4E-8053E8E29E4F}"/>
              </a:ext>
            </a:extLst>
          </p:cNvPr>
          <p:cNvPicPr>
            <a:picLocks noChangeAspect="1"/>
          </p:cNvPicPr>
          <p:nvPr/>
        </p:nvPicPr>
        <p:blipFill rotWithShape="1">
          <a:blip r:embed="rId2"/>
          <a:srcRect t="13901" r="253" b="16816"/>
          <a:stretch/>
        </p:blipFill>
        <p:spPr>
          <a:xfrm>
            <a:off x="1493213" y="2507289"/>
            <a:ext cx="9182486" cy="3668790"/>
          </a:xfrm>
          <a:prstGeom prst="rect">
            <a:avLst/>
          </a:prstGeom>
          <a:ln>
            <a:solidFill>
              <a:srgbClr val="00206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396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D24ACC3-A509-5075-B5B5-D100E8229912}"/>
              </a:ext>
            </a:extLst>
          </p:cNvPr>
          <p:cNvPicPr>
            <a:picLocks noChangeAspect="1"/>
          </p:cNvPicPr>
          <p:nvPr/>
        </p:nvPicPr>
        <p:blipFill rotWithShape="1">
          <a:blip r:embed="rId2"/>
          <a:srcRect l="24980" t="27273" r="721" b="9943"/>
          <a:stretch/>
        </p:blipFill>
        <p:spPr>
          <a:xfrm>
            <a:off x="5957455" y="2288096"/>
            <a:ext cx="5895879" cy="3028416"/>
          </a:xfrm>
          <a:prstGeom prst="rect">
            <a:avLst/>
          </a:prstGeom>
          <a:ln>
            <a:solidFill>
              <a:srgbClr val="002060"/>
            </a:solid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a:xfrm>
            <a:off x="964023" y="879063"/>
            <a:ext cx="8974689" cy="718620"/>
          </a:xfrm>
        </p:spPr>
        <p:txBody>
          <a:bodyPr vert="horz" lIns="0" tIns="0" rIns="0" bIns="0" rtlCol="0" anchor="b" anchorCtr="0">
            <a:normAutofit/>
          </a:bodyPr>
          <a:lstStyle/>
          <a:p>
            <a:r>
              <a:rPr lang="en-US" b="1" i="0" kern="1200" spc="100" baseline="0">
                <a:latin typeface="+mj-lt"/>
                <a:ea typeface="+mj-ea"/>
                <a:cs typeface="+mj-cs"/>
              </a:rPr>
              <a:t>Data Management</a:t>
            </a: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0195" y="2289363"/>
            <a:ext cx="4841395" cy="3241656"/>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0" i="0" kern="1200" dirty="0">
                <a:latin typeface="Calibri"/>
                <a:cs typeface="Calibri"/>
              </a:rPr>
              <a:t>Using </a:t>
            </a:r>
            <a:r>
              <a:rPr lang="en-US" sz="1800" b="1" i="0" kern="1200" dirty="0">
                <a:solidFill>
                  <a:schemeClr val="accent1">
                    <a:lumMod val="50000"/>
                  </a:schemeClr>
                </a:solidFill>
                <a:latin typeface="Calibri"/>
                <a:cs typeface="Calibri"/>
              </a:rPr>
              <a:t>BigQuery studio</a:t>
            </a:r>
            <a:r>
              <a:rPr lang="en-US" sz="1800" b="0" i="0" kern="1200" dirty="0">
                <a:latin typeface="Calibri"/>
                <a:cs typeface="Calibri"/>
              </a:rPr>
              <a:t> offered by Google Cloud Console, we performed some queries on both the datasets.</a:t>
            </a:r>
            <a:endParaRPr lang="en-US" sz="1800" dirty="0">
              <a:latin typeface="Calibri"/>
              <a:cs typeface="Calibri"/>
            </a:endParaRPr>
          </a:p>
          <a:p>
            <a:pPr algn="just"/>
            <a:r>
              <a:rPr lang="en-US" sz="1800" b="0" i="0" kern="1200" dirty="0">
                <a:latin typeface="Calibri"/>
                <a:cs typeface="Calibri"/>
              </a:rPr>
              <a:t>The insights we achieved from the query shown in the image includes that most of 'burglary or breaking and entering' crimes occurred at 5pm in the evening and the next leading time period is 8AM in the morning</a:t>
            </a:r>
            <a:r>
              <a:rPr lang="en-US" sz="1800" dirty="0">
                <a:latin typeface="Calibri"/>
                <a:cs typeface="Calibri"/>
              </a:rPr>
              <a:t> for</a:t>
            </a:r>
            <a:r>
              <a:rPr lang="en-US" sz="1800" b="0" i="0" kern="1200" dirty="0">
                <a:latin typeface="Calibri"/>
                <a:cs typeface="Calibri"/>
              </a:rPr>
              <a:t> the 2008 - 2019 time period.</a:t>
            </a:r>
          </a:p>
          <a:p>
            <a:pPr marL="0" indent="0">
              <a:buNone/>
            </a:pPr>
            <a:endParaRPr lang="en-US" sz="1600" b="0" i="0" kern="1200" dirty="0">
              <a:latin typeface="+mn-lt"/>
              <a:ea typeface="+mn-ea"/>
              <a:cs typeface="+mn-cs"/>
            </a:endParaRPr>
          </a:p>
          <a:p>
            <a:pPr marL="0" indent="0">
              <a:buNone/>
            </a:pPr>
            <a:r>
              <a:rPr lang="en-US" sz="1600" b="0" i="0" kern="1200" dirty="0">
                <a:latin typeface="+mn-lt"/>
                <a:ea typeface="+mn-ea"/>
                <a:cs typeface="+mn-cs"/>
              </a:rPr>
              <a:t>'</a:t>
            </a:r>
            <a:endParaRPr lang="en-US" sz="1600" b="0" i="0" kern="1200" dirty="0">
              <a:latin typeface="+mn-lt"/>
            </a:endParaRPr>
          </a:p>
          <a:p>
            <a:pPr marL="0" indent="0">
              <a:buNone/>
            </a:pPr>
            <a:endParaRPr lang="en-US" sz="1600" b="0" i="0" kern="1200" dirty="0">
              <a:latin typeface="+mn-lt"/>
              <a:ea typeface="+mn-ea"/>
              <a:cs typeface="+mn-cs"/>
            </a:endParaRPr>
          </a:p>
          <a:p>
            <a:pPr marL="0" indent="0">
              <a:buNone/>
            </a:pPr>
            <a:endParaRPr lang="en-US" sz="1600" b="0" i="0" kern="1200" dirty="0">
              <a:latin typeface="+mn-lt"/>
              <a:ea typeface="+mn-ea"/>
              <a:cs typeface="+mn-cs"/>
            </a:endParaRPr>
          </a:p>
          <a:p>
            <a:pPr marL="0" indent="0">
              <a:buNone/>
            </a:pPr>
            <a:endParaRPr lang="en-US" sz="1600" b="0" i="0" kern="1200" dirty="0">
              <a:latin typeface="+mn-lt"/>
              <a:ea typeface="+mn-ea"/>
              <a:cs typeface="+mn-cs"/>
            </a:endParaRPr>
          </a:p>
          <a:p>
            <a:pPr marL="0" indent="0">
              <a:buNone/>
            </a:pPr>
            <a:endParaRPr lang="en-US" sz="1600" b="0" i="0" kern="1200" dirty="0">
              <a:latin typeface="+mn-lt"/>
              <a:ea typeface="+mn-ea"/>
              <a:cs typeface="+mn-cs"/>
            </a:endParaRP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6"/>
          </p:nvPr>
        </p:nvSpPr>
        <p:spPr>
          <a:xfrm>
            <a:off x="971550" y="6332220"/>
            <a:ext cx="523240" cy="247651"/>
          </a:xfrm>
        </p:spPr>
        <p:txBody>
          <a:bodyPr vert="horz" lIns="0" tIns="0" rIns="0" bIns="0" rtlCol="0" anchor="t" anchorCtr="0">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608062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FF58918-0A29-CFE4-3591-68BB4F097693}"/>
              </a:ext>
            </a:extLst>
          </p:cNvPr>
          <p:cNvPicPr>
            <a:picLocks noChangeAspect="1"/>
          </p:cNvPicPr>
          <p:nvPr/>
        </p:nvPicPr>
        <p:blipFill rotWithShape="1">
          <a:blip r:embed="rId2"/>
          <a:srcRect l="24968" t="26906" r="378" b="9417"/>
          <a:stretch/>
        </p:blipFill>
        <p:spPr>
          <a:xfrm>
            <a:off x="5557213" y="2289870"/>
            <a:ext cx="6373090" cy="2986379"/>
          </a:xfrm>
          <a:prstGeom prst="rect">
            <a:avLst/>
          </a:prstGeom>
          <a:ln>
            <a:solidFill>
              <a:srgbClr val="002060"/>
            </a:solid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AB6356F8-7F5F-7D59-FF4C-E8799AE8C0DD}"/>
              </a:ext>
            </a:extLst>
          </p:cNvPr>
          <p:cNvSpPr>
            <a:spLocks noGrp="1"/>
          </p:cNvSpPr>
          <p:nvPr>
            <p:ph type="title"/>
          </p:nvPr>
        </p:nvSpPr>
        <p:spPr>
          <a:xfrm>
            <a:off x="964023" y="879063"/>
            <a:ext cx="7481476" cy="718620"/>
          </a:xfrm>
        </p:spPr>
        <p:txBody>
          <a:bodyPr vert="horz" lIns="0" tIns="0" rIns="0" bIns="0" rtlCol="0" anchor="b" anchorCtr="0">
            <a:normAutofit/>
          </a:bodyPr>
          <a:lstStyle/>
          <a:p>
            <a:r>
              <a:rPr lang="en-US" b="1" i="0" kern="1200" spc="100" baseline="0">
                <a:latin typeface="+mj-lt"/>
                <a:ea typeface="+mj-ea"/>
                <a:cs typeface="+mj-cs"/>
              </a:rPr>
              <a:t>Data Management</a:t>
            </a:r>
          </a:p>
        </p:txBody>
      </p:sp>
      <p:sp>
        <p:nvSpPr>
          <p:cNvPr id="10" name="Text Placeholder 3">
            <a:extLst>
              <a:ext uri="{FF2B5EF4-FFF2-40B4-BE49-F238E27FC236}">
                <a16:creationId xmlns:a16="http://schemas.microsoft.com/office/drawing/2014/main" id="{8B39615A-24AD-C070-6586-413D35041A96}"/>
              </a:ext>
            </a:extLst>
          </p:cNvPr>
          <p:cNvSpPr txBox="1">
            <a:spLocks/>
          </p:cNvSpPr>
          <p:nvPr/>
        </p:nvSpPr>
        <p:spPr>
          <a:xfrm>
            <a:off x="960195" y="2289363"/>
            <a:ext cx="4410366" cy="2795232"/>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1800" b="0" i="0" kern="1200" dirty="0">
                <a:latin typeface="Calibri"/>
                <a:cs typeface="Calibri"/>
              </a:rPr>
              <a:t>Query shown in the image tells that most of the 'burglary/breaking and entering',  'theft from buildings' and 'drug/narcotic violations' occurred </a:t>
            </a:r>
            <a:r>
              <a:rPr lang="en-US" sz="1800" dirty="0">
                <a:latin typeface="Calibri"/>
                <a:cs typeface="Calibri"/>
              </a:rPr>
              <a:t>at </a:t>
            </a:r>
            <a:r>
              <a:rPr lang="en-US" sz="1800" b="0" i="0" kern="1200" dirty="0">
                <a:latin typeface="Calibri"/>
                <a:cs typeface="Calibri"/>
              </a:rPr>
              <a:t>residence/home , the report tells us that 5372 crimes has occurred  in 2008-2019 time period.</a:t>
            </a:r>
            <a:endParaRPr lang="en-US" sz="1800" dirty="0">
              <a:latin typeface="Calibri"/>
              <a:cs typeface="Calibri"/>
            </a:endParaRPr>
          </a:p>
          <a:p>
            <a:pPr marL="0" indent="0">
              <a:lnSpc>
                <a:spcPct val="100000"/>
              </a:lnSpc>
              <a:buNone/>
            </a:pPr>
            <a:endParaRPr lang="en-US" sz="1800" b="0" i="0" kern="1200" dirty="0">
              <a:latin typeface="Calibri"/>
              <a:cs typeface="Calibri"/>
            </a:endParaRPr>
          </a:p>
          <a:p>
            <a:pPr marL="0" indent="0">
              <a:lnSpc>
                <a:spcPct val="100000"/>
              </a:lnSpc>
              <a:buNone/>
            </a:pPr>
            <a:r>
              <a:rPr lang="en-US" sz="1800" b="0" i="0" kern="1200" dirty="0">
                <a:latin typeface="Calibri"/>
                <a:cs typeface="Calibri"/>
              </a:rPr>
              <a:t>'</a:t>
            </a:r>
          </a:p>
          <a:p>
            <a:pPr marL="0" indent="0">
              <a:lnSpc>
                <a:spcPct val="100000"/>
              </a:lnSpc>
              <a:buNone/>
            </a:pPr>
            <a:endParaRPr lang="en-US" sz="1800" b="0" i="0" kern="1200" dirty="0">
              <a:latin typeface="Calibri"/>
              <a:cs typeface="Calibri"/>
            </a:endParaRPr>
          </a:p>
          <a:p>
            <a:pPr marL="0" indent="0">
              <a:lnSpc>
                <a:spcPct val="100000"/>
              </a:lnSpc>
              <a:buNone/>
            </a:pPr>
            <a:endParaRPr lang="en-US" sz="1800" b="0" i="0" kern="1200" dirty="0">
              <a:latin typeface="Calibri"/>
              <a:cs typeface="Calibri"/>
            </a:endParaRPr>
          </a:p>
          <a:p>
            <a:pPr marL="0" indent="0">
              <a:lnSpc>
                <a:spcPct val="100000"/>
              </a:lnSpc>
              <a:buNone/>
            </a:pPr>
            <a:endParaRPr lang="en-US" sz="1800" b="0" i="0" kern="1200" dirty="0">
              <a:latin typeface="Calibri"/>
              <a:cs typeface="Calibri"/>
            </a:endParaRPr>
          </a:p>
          <a:p>
            <a:pPr marL="0" indent="0">
              <a:lnSpc>
                <a:spcPct val="100000"/>
              </a:lnSpc>
              <a:buNone/>
            </a:pPr>
            <a:endParaRPr lang="en-US" sz="1800" b="0" i="0" kern="1200" dirty="0">
              <a:latin typeface="Calibri"/>
              <a:cs typeface="Calibri"/>
            </a:endParaRPr>
          </a:p>
        </p:txBody>
      </p:sp>
      <p:sp>
        <p:nvSpPr>
          <p:cNvPr id="5" name="Slide Number Placeholder 4">
            <a:extLst>
              <a:ext uri="{FF2B5EF4-FFF2-40B4-BE49-F238E27FC236}">
                <a16:creationId xmlns:a16="http://schemas.microsoft.com/office/drawing/2014/main" id="{776273FA-50D8-EF3F-6C62-F1E5EE51293E}"/>
              </a:ext>
            </a:extLst>
          </p:cNvPr>
          <p:cNvSpPr>
            <a:spLocks noGrp="1"/>
          </p:cNvSpPr>
          <p:nvPr>
            <p:ph type="sldNum" sz="quarter" idx="16"/>
          </p:nvPr>
        </p:nvSpPr>
        <p:spPr>
          <a:xfrm>
            <a:off x="971550" y="6332220"/>
            <a:ext cx="523240" cy="247651"/>
          </a:xfrm>
        </p:spPr>
        <p:txBody>
          <a:bodyPr vert="horz" lIns="0" tIns="0" rIns="0" bIns="0" rtlCol="0" anchor="t" anchorCtr="0">
            <a:normAutofit/>
          </a:bodyPr>
          <a:lstStyle/>
          <a:p>
            <a:pPr>
              <a:spcAft>
                <a:spcPts val="600"/>
              </a:spcAft>
            </a:pPr>
            <a:fld id="{294A09A9-5501-47C1-A89A-A340965A2BE2}" type="slidenum">
              <a:rPr lang="en-US" smtClean="0"/>
              <a:pPr>
                <a:spcAft>
                  <a:spcPts val="600"/>
                </a:spcAft>
              </a:pPr>
              <a:t>9</a:t>
            </a:fld>
            <a:endParaRPr lang="en-US"/>
          </a:p>
        </p:txBody>
      </p:sp>
    </p:spTree>
    <p:extLst>
      <p:ext uri="{BB962C8B-B14F-4D97-AF65-F5344CB8AC3E}">
        <p14:creationId xmlns:p14="http://schemas.microsoft.com/office/powerpoint/2010/main" val="3731732220"/>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MW_JS_SL_v2" id="{50B954A5-DC84-41DE-87BB-B459A4E7EDA7}" vid="{75F44519-9FD6-49F7-AB9C-46D055682C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F1446DA3-37A7-4516-A4F6-8B99D0D312BF}">
  <ds:schemaRefs>
    <ds:schemaRef ds:uri="http://schemas.microsoft.com/sharepoint/v3/contenttype/forms"/>
  </ds:schemaRefs>
</ds:datastoreItem>
</file>

<file path=customXml/itemProps2.xml><?xml version="1.0" encoding="utf-8"?>
<ds:datastoreItem xmlns:ds="http://schemas.openxmlformats.org/officeDocument/2006/customXml" ds:itemID="{A6EBEE06-2B28-4E77-9CB6-A74873B39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C8E66C-AC30-44BA-8882-3290DF968F1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44</TotalTime>
  <Words>992</Words>
  <Application>Microsoft Office PowerPoint</Application>
  <PresentationFormat>Widescreen</PresentationFormat>
  <Paragraphs>128</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Franklin Gothic Book</vt:lpstr>
      <vt:lpstr>Franklin Gothic Demi</vt:lpstr>
      <vt:lpstr>Wingdings</vt:lpstr>
      <vt:lpstr>Theme1</vt:lpstr>
      <vt:lpstr>Crime &amp; Safety</vt:lpstr>
      <vt:lpstr>Introduction</vt:lpstr>
      <vt:lpstr>Data Life Cycle</vt:lpstr>
      <vt:lpstr>Data Collection</vt:lpstr>
      <vt:lpstr>Data Processing</vt:lpstr>
      <vt:lpstr>Data Processing</vt:lpstr>
      <vt:lpstr>Data Storage</vt:lpstr>
      <vt:lpstr>Data Management</vt:lpstr>
      <vt:lpstr>Data Management</vt:lpstr>
      <vt:lpstr>Insights</vt:lpstr>
      <vt:lpstr>Hadoop - Dataproc</vt:lpstr>
      <vt:lpstr>Hive &amp; Spark Comparison</vt:lpstr>
      <vt:lpstr>Hive &amp; Spark Comparison</vt:lpstr>
      <vt:lpstr>Hive &amp; Spark Comparison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dc:title>
  <dc:creator/>
  <cp:lastModifiedBy>kavya gundla</cp:lastModifiedBy>
  <cp:revision>740</cp:revision>
  <dcterms:created xsi:type="dcterms:W3CDTF">2023-12-04T06:46:56Z</dcterms:created>
  <dcterms:modified xsi:type="dcterms:W3CDTF">2023-12-06T14:16:45Z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